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60" r:id="rId2"/>
  </p:sldMasterIdLst>
  <p:notesMasterIdLst>
    <p:notesMasterId r:id="rId26"/>
  </p:notesMasterIdLst>
  <p:sldIdLst>
    <p:sldId id="256" r:id="rId3"/>
    <p:sldId id="274" r:id="rId4"/>
    <p:sldId id="257" r:id="rId5"/>
    <p:sldId id="259" r:id="rId6"/>
    <p:sldId id="260" r:id="rId7"/>
    <p:sldId id="273" r:id="rId8"/>
    <p:sldId id="261" r:id="rId9"/>
    <p:sldId id="272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5" r:id="rId20"/>
    <p:sldId id="276" r:id="rId21"/>
    <p:sldId id="278" r:id="rId22"/>
    <p:sldId id="277" r:id="rId23"/>
    <p:sldId id="279" r:id="rId24"/>
    <p:sldId id="271" r:id="rId25"/>
  </p:sldIdLst>
  <p:sldSz cx="12192000" cy="6858000"/>
  <p:notesSz cx="6858000" cy="9144000"/>
  <p:embeddedFontLst>
    <p:embeddedFont>
      <p:font typeface="Century Gothic" panose="020B0502020202020204" pitchFamily="34" charset="0"/>
      <p:regular r:id="rId27"/>
      <p:bold r:id="rId28"/>
      <p:italic r:id="rId29"/>
      <p:boldItalic r:id="rId30"/>
    </p:embeddedFont>
    <p:embeddedFont>
      <p:font typeface="Dancing Script" panose="020B0604020202020204" charset="0"/>
      <p:regular r:id="rId31"/>
      <p:bold r:id="rId32"/>
    </p:embeddedFont>
    <p:embeddedFont>
      <p:font typeface="Gill Sans" panose="020B0604020202020204" charset="0"/>
      <p:regular r:id="rId33"/>
      <p:bold r:id="rId34"/>
    </p:embeddedFont>
    <p:embeddedFont>
      <p:font typeface="Overlock" panose="020B0604020202020204" charset="0"/>
      <p:regular r:id="rId35"/>
      <p:bold r:id="rId36"/>
      <p:italic r:id="rId37"/>
      <p:boldItalic r:id="rId3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9" roundtripDataSignature="AMtx7mhJwHQxGADLD7UZwr55730vk5eFt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334BBBA-B815-4ACF-9EDF-3A2B9CC7D283}" v="19" dt="2026-08-16T23:14:04.81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9" Type="http://customschemas.google.com/relationships/presentationmetadata" Target="metadata"/><Relationship Id="rId21" Type="http://schemas.openxmlformats.org/officeDocument/2006/relationships/slide" Target="slides/slide19.xml"/><Relationship Id="rId34" Type="http://schemas.openxmlformats.org/officeDocument/2006/relationships/font" Target="fonts/font8.fntdata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3.fntdata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6.fntdata"/><Relationship Id="rId37" Type="http://schemas.openxmlformats.org/officeDocument/2006/relationships/font" Target="fonts/font11.fntdata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5.fntdata"/><Relationship Id="rId44" Type="http://schemas.microsoft.com/office/2015/10/relationships/revisionInfo" Target="revisionInfo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7.fntdata"/><Relationship Id="rId38" Type="http://schemas.openxmlformats.org/officeDocument/2006/relationships/font" Target="fonts/font1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s-ES" dirty="0"/>
          </a:p>
        </p:txBody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61" name="Google Shape;16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>
          <a:extLst>
            <a:ext uri="{FF2B5EF4-FFF2-40B4-BE49-F238E27FC236}">
              <a16:creationId xmlns:a16="http://schemas.microsoft.com/office/drawing/2014/main" id="{618037DE-8CB2-CF4E-D283-FEDD58B374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:notes">
            <a:extLst>
              <a:ext uri="{FF2B5EF4-FFF2-40B4-BE49-F238E27FC236}">
                <a16:creationId xmlns:a16="http://schemas.microsoft.com/office/drawing/2014/main" id="{337A77F3-420E-7473-AB6C-8EA4C97F6B4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0" name="Google Shape;170;p2:notes">
            <a:extLst>
              <a:ext uri="{FF2B5EF4-FFF2-40B4-BE49-F238E27FC236}">
                <a16:creationId xmlns:a16="http://schemas.microsoft.com/office/drawing/2014/main" id="{359353F2-7B66-E137-83D6-693D0609BBE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116356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0" name="Google Shape;17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s-ES" dirty="0"/>
          </a:p>
        </p:txBody>
      </p:sp>
      <p:sp>
        <p:nvSpPr>
          <p:cNvPr id="187" name="Google Shape;187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88" name="Google Shape;188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4</a:t>
            </a:fld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s-ES" dirty="0"/>
          </a:p>
        </p:txBody>
      </p:sp>
      <p:sp>
        <p:nvSpPr>
          <p:cNvPr id="195" name="Google Shape;195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96" name="Google Shape;196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5</a:t>
            </a:fld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>
          <a:extLst>
            <a:ext uri="{FF2B5EF4-FFF2-40B4-BE49-F238E27FC236}">
              <a16:creationId xmlns:a16="http://schemas.microsoft.com/office/drawing/2014/main" id="{1C4A5BE1-853F-ED03-FCE6-304D288E0E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5:notes">
            <a:extLst>
              <a:ext uri="{FF2B5EF4-FFF2-40B4-BE49-F238E27FC236}">
                <a16:creationId xmlns:a16="http://schemas.microsoft.com/office/drawing/2014/main" id="{759EBD55-6334-C9EA-C5A6-344946015C5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s-ES" dirty="0"/>
          </a:p>
        </p:txBody>
      </p:sp>
      <p:sp>
        <p:nvSpPr>
          <p:cNvPr id="195" name="Google Shape;195;p5:notes">
            <a:extLst>
              <a:ext uri="{FF2B5EF4-FFF2-40B4-BE49-F238E27FC236}">
                <a16:creationId xmlns:a16="http://schemas.microsoft.com/office/drawing/2014/main" id="{A8D7A42E-5202-F46A-6D0C-78D6EB383C7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96" name="Google Shape;196;p5:notes">
            <a:extLst>
              <a:ext uri="{FF2B5EF4-FFF2-40B4-BE49-F238E27FC236}">
                <a16:creationId xmlns:a16="http://schemas.microsoft.com/office/drawing/2014/main" id="{66743AF2-C049-300E-AF13-3BAECFCB6FF3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6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372925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3" name="Google Shape;20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>
          <a:extLst>
            <a:ext uri="{FF2B5EF4-FFF2-40B4-BE49-F238E27FC236}">
              <a16:creationId xmlns:a16="http://schemas.microsoft.com/office/drawing/2014/main" id="{A35EC4DE-8739-4B2A-F2A7-B5EDBAFD1B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6:notes">
            <a:extLst>
              <a:ext uri="{FF2B5EF4-FFF2-40B4-BE49-F238E27FC236}">
                <a16:creationId xmlns:a16="http://schemas.microsoft.com/office/drawing/2014/main" id="{CE69B1E1-A81C-BB2A-7815-CF5CF205DFE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3" name="Google Shape;203;p6:notes">
            <a:extLst>
              <a:ext uri="{FF2B5EF4-FFF2-40B4-BE49-F238E27FC236}">
                <a16:creationId xmlns:a16="http://schemas.microsoft.com/office/drawing/2014/main" id="{D13E33E8-8B90-9409-1F38-32C37310432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564788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1" name="Google Shape;211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9" name="Google Shape;21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27" name="Google Shape;22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35" name="Google Shape;23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s-ES" dirty="0"/>
          </a:p>
        </p:txBody>
      </p:sp>
      <p:sp>
        <p:nvSpPr>
          <p:cNvPr id="243" name="Google Shape;24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44" name="Google Shape;244;p1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13</a:t>
            </a:fld>
            <a:endParaRPr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50" name="Google Shape;25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56" name="Google Shape;25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62" name="Google Shape;26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68" name="Google Shape;268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>
          <a:extLst>
            <a:ext uri="{FF2B5EF4-FFF2-40B4-BE49-F238E27FC236}">
              <a16:creationId xmlns:a16="http://schemas.microsoft.com/office/drawing/2014/main" id="{3DC2836D-49E2-BD7E-DB17-C1A1F7BCE3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15:notes">
            <a:extLst>
              <a:ext uri="{FF2B5EF4-FFF2-40B4-BE49-F238E27FC236}">
                <a16:creationId xmlns:a16="http://schemas.microsoft.com/office/drawing/2014/main" id="{6B25C0B0-90B0-86F0-6253-99C29767932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68" name="Google Shape;268;p15:notes">
            <a:extLst>
              <a:ext uri="{FF2B5EF4-FFF2-40B4-BE49-F238E27FC236}">
                <a16:creationId xmlns:a16="http://schemas.microsoft.com/office/drawing/2014/main" id="{6AA3FA6C-7296-86CF-A6B4-0BC2B929638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863949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>
          <a:extLst>
            <a:ext uri="{FF2B5EF4-FFF2-40B4-BE49-F238E27FC236}">
              <a16:creationId xmlns:a16="http://schemas.microsoft.com/office/drawing/2014/main" id="{8A83764C-7BCD-BD72-B45C-0234AB01AB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15:notes">
            <a:extLst>
              <a:ext uri="{FF2B5EF4-FFF2-40B4-BE49-F238E27FC236}">
                <a16:creationId xmlns:a16="http://schemas.microsoft.com/office/drawing/2014/main" id="{37F9ABC7-E638-178C-F363-09B34AF5539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68" name="Google Shape;268;p15:notes">
            <a:extLst>
              <a:ext uri="{FF2B5EF4-FFF2-40B4-BE49-F238E27FC236}">
                <a16:creationId xmlns:a16="http://schemas.microsoft.com/office/drawing/2014/main" id="{09562692-D48C-3DBA-90DE-DB01D233FA1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62845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>
          <a:extLst>
            <a:ext uri="{FF2B5EF4-FFF2-40B4-BE49-F238E27FC236}">
              <a16:creationId xmlns:a16="http://schemas.microsoft.com/office/drawing/2014/main" id="{94EAD2E1-E6C1-E37D-DEC1-9D5F215247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15:notes">
            <a:extLst>
              <a:ext uri="{FF2B5EF4-FFF2-40B4-BE49-F238E27FC236}">
                <a16:creationId xmlns:a16="http://schemas.microsoft.com/office/drawing/2014/main" id="{8033648F-1173-3166-95DD-B0133F463B5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68" name="Google Shape;268;p15:notes">
            <a:extLst>
              <a:ext uri="{FF2B5EF4-FFF2-40B4-BE49-F238E27FC236}">
                <a16:creationId xmlns:a16="http://schemas.microsoft.com/office/drawing/2014/main" id="{8D6BB40A-D7D3-18C1-4C5A-CE57816BB5A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466405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>
          <a:extLst>
            <a:ext uri="{FF2B5EF4-FFF2-40B4-BE49-F238E27FC236}">
              <a16:creationId xmlns:a16="http://schemas.microsoft.com/office/drawing/2014/main" id="{A8BF0050-6211-32CF-D9D4-B50CA50482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15:notes">
            <a:extLst>
              <a:ext uri="{FF2B5EF4-FFF2-40B4-BE49-F238E27FC236}">
                <a16:creationId xmlns:a16="http://schemas.microsoft.com/office/drawing/2014/main" id="{52231A6D-BFCE-D741-97BF-8E834095A8B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68" name="Google Shape;268;p15:notes">
            <a:extLst>
              <a:ext uri="{FF2B5EF4-FFF2-40B4-BE49-F238E27FC236}">
                <a16:creationId xmlns:a16="http://schemas.microsoft.com/office/drawing/2014/main" id="{1452F34B-6E58-A147-D0BF-BB409DC8A01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957687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>
          <a:extLst>
            <a:ext uri="{FF2B5EF4-FFF2-40B4-BE49-F238E27FC236}">
              <a16:creationId xmlns:a16="http://schemas.microsoft.com/office/drawing/2014/main" id="{6B3F9AE6-596C-5B03-4452-71C5D64B55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15:notes">
            <a:extLst>
              <a:ext uri="{FF2B5EF4-FFF2-40B4-BE49-F238E27FC236}">
                <a16:creationId xmlns:a16="http://schemas.microsoft.com/office/drawing/2014/main" id="{F3AC965A-A209-5D51-B2C0-8C847F5AF38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68" name="Google Shape;268;p15:notes">
            <a:extLst>
              <a:ext uri="{FF2B5EF4-FFF2-40B4-BE49-F238E27FC236}">
                <a16:creationId xmlns:a16="http://schemas.microsoft.com/office/drawing/2014/main" id="{1146CFA6-D67C-2043-4FEB-487F5BF23E9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6404223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74" name="Google Shape;274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e título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8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8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9" name="Google Shape;19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0" name="Google Shape;20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objetos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5" name="Google Shape;25;p3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6" name="Google Shape;26;p3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cabezado de sección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3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31" name="Google Shape;31;p3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32" name="Google Shape;32;p3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3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38" name="Google Shape;38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39" name="Google Shape;39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3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3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3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3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3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7" name="Google Shape;47;p3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8" name="Google Shape;48;p3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el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2" name="Google Shape;52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3" name="Google Shape;53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6" name="Google Shape;56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7" name="Google Shape;57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ido con título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3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3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63" name="Google Shape;63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64" name="Google Shape;64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n con título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68" name="Google Shape;68;p3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0" name="Google Shape;70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1" name="Google Shape;71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texto vertical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3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6" name="Google Shape;76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7" name="Google Shape;77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vertical y texto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4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82" name="Google Shape;82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83" name="Google Shape;83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0"/>
          <p:cNvSpPr txBox="1">
            <a:spLocks noGrp="1"/>
          </p:cNvSpPr>
          <p:nvPr>
            <p:ph type="title"/>
          </p:nvPr>
        </p:nvSpPr>
        <p:spPr>
          <a:xfrm>
            <a:off x="838200" y="366185"/>
            <a:ext cx="10515600" cy="13250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0"/>
          <p:cNvSpPr txBox="1">
            <a:spLocks noGrp="1"/>
          </p:cNvSpPr>
          <p:nvPr>
            <p:ph type="body" idx="1"/>
          </p:nvPr>
        </p:nvSpPr>
        <p:spPr>
          <a:xfrm>
            <a:off x="838200" y="1826684"/>
            <a:ext cx="10515600" cy="43497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3" name="Google Shape;93;p20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94" name="Google Shape;94;p20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95" name="Google Shape;95;p20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1"/>
          <p:cNvSpPr txBox="1"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99" name="Google Shape;99;p21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00" name="Google Shape;100;p21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01" name="Google Shape;101;p21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2"/>
          <p:cNvSpPr txBox="1"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22"/>
          <p:cNvSpPr txBox="1"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5" name="Google Shape;105;p22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06" name="Google Shape;106;p22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07" name="Google Shape;107;p22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3"/>
          <p:cNvSpPr txBox="1">
            <a:spLocks noGrp="1"/>
          </p:cNvSpPr>
          <p:nvPr>
            <p:ph type="title"/>
          </p:nvPr>
        </p:nvSpPr>
        <p:spPr>
          <a:xfrm>
            <a:off x="838200" y="366185"/>
            <a:ext cx="10515600" cy="13250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2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1" name="Google Shape;111;p2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2" name="Google Shape;112;p23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13" name="Google Shape;113;p23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14" name="Google Shape;114;p23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24"/>
          <p:cNvSpPr txBox="1"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8" name="Google Shape;118;p24"/>
          <p:cNvSpPr txBox="1">
            <a:spLocks noGrp="1"/>
          </p:cNvSpPr>
          <p:nvPr>
            <p:ph type="body" idx="2"/>
          </p:nvPr>
        </p:nvSpPr>
        <p:spPr>
          <a:xfrm>
            <a:off x="839789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9" name="Google Shape;119;p24"/>
          <p:cNvSpPr txBox="1">
            <a:spLocks noGrp="1"/>
          </p:cNvSpPr>
          <p:nvPr>
            <p:ph type="body" idx="3"/>
          </p:nvPr>
        </p:nvSpPr>
        <p:spPr>
          <a:xfrm>
            <a:off x="6172201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20" name="Google Shape;120;p24"/>
          <p:cNvSpPr txBox="1">
            <a:spLocks noGrp="1"/>
          </p:cNvSpPr>
          <p:nvPr>
            <p:ph type="body" idx="4"/>
          </p:nvPr>
        </p:nvSpPr>
        <p:spPr>
          <a:xfrm>
            <a:off x="6172201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1" name="Google Shape;121;p24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22" name="Google Shape;122;p24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23" name="Google Shape;123;p24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5"/>
          <p:cNvSpPr txBox="1">
            <a:spLocks noGrp="1"/>
          </p:cNvSpPr>
          <p:nvPr>
            <p:ph type="title"/>
          </p:nvPr>
        </p:nvSpPr>
        <p:spPr>
          <a:xfrm>
            <a:off x="838200" y="366185"/>
            <a:ext cx="10515600" cy="13250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25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27" name="Google Shape;127;p25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28" name="Google Shape;128;p25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6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31" name="Google Shape;131;p26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32" name="Google Shape;132;p26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27"/>
          <p:cNvSpPr txBox="1">
            <a:spLocks noGrp="1"/>
          </p:cNvSpPr>
          <p:nvPr>
            <p:ph type="body"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36" name="Google Shape;136;p27"/>
          <p:cNvSpPr txBox="1">
            <a:spLocks noGrp="1"/>
          </p:cNvSpPr>
          <p:nvPr>
            <p:ph type="body" idx="2"/>
          </p:nvPr>
        </p:nvSpPr>
        <p:spPr>
          <a:xfrm>
            <a:off x="839788" y="2057401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37" name="Google Shape;137;p27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38" name="Google Shape;138;p27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39" name="Google Shape;139;p27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28"/>
          <p:cNvSpPr>
            <a:spLocks noGrp="1"/>
          </p:cNvSpPr>
          <p:nvPr>
            <p:ph type="pic" idx="2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143" name="Google Shape;143;p28"/>
          <p:cNvSpPr txBox="1">
            <a:spLocks noGrp="1"/>
          </p:cNvSpPr>
          <p:nvPr>
            <p:ph type="body" idx="1"/>
          </p:nvPr>
        </p:nvSpPr>
        <p:spPr>
          <a:xfrm>
            <a:off x="839788" y="2057401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44" name="Google Shape;144;p28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45" name="Google Shape;145;p28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46" name="Google Shape;146;p28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9"/>
          <p:cNvSpPr txBox="1">
            <a:spLocks noGrp="1"/>
          </p:cNvSpPr>
          <p:nvPr>
            <p:ph type="title"/>
          </p:nvPr>
        </p:nvSpPr>
        <p:spPr>
          <a:xfrm>
            <a:off x="838200" y="366185"/>
            <a:ext cx="10515600" cy="13250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29"/>
          <p:cNvSpPr txBox="1">
            <a:spLocks noGrp="1"/>
          </p:cNvSpPr>
          <p:nvPr>
            <p:ph type="body" idx="1"/>
          </p:nvPr>
        </p:nvSpPr>
        <p:spPr>
          <a:xfrm rot="5400000">
            <a:off x="3921126" y="-1256241"/>
            <a:ext cx="4349749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0" name="Google Shape;150;p29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51" name="Google Shape;151;p29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52" name="Google Shape;152;p29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0"/>
          <p:cNvSpPr txBox="1">
            <a:spLocks noGrp="1"/>
          </p:cNvSpPr>
          <p:nvPr>
            <p:ph type="title"/>
          </p:nvPr>
        </p:nvSpPr>
        <p:spPr>
          <a:xfrm rot="5400000">
            <a:off x="7133432" y="1956596"/>
            <a:ext cx="5811839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3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4"/>
            <a:ext cx="5811839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6" name="Google Shape;156;p30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57" name="Google Shape;157;p30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58" name="Google Shape;158;p30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13" name="Google Shape;13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14" name="Google Shape;14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9"/>
          <p:cNvSpPr txBox="1">
            <a:spLocks noGrp="1"/>
          </p:cNvSpPr>
          <p:nvPr>
            <p:ph type="title"/>
          </p:nvPr>
        </p:nvSpPr>
        <p:spPr>
          <a:xfrm>
            <a:off x="838200" y="366185"/>
            <a:ext cx="10515600" cy="13250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" name="Google Shape;86;p19"/>
          <p:cNvSpPr txBox="1">
            <a:spLocks noGrp="1"/>
          </p:cNvSpPr>
          <p:nvPr>
            <p:ph type="body" idx="1"/>
          </p:nvPr>
        </p:nvSpPr>
        <p:spPr>
          <a:xfrm>
            <a:off x="838200" y="1826684"/>
            <a:ext cx="10515600" cy="43497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3864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733"/>
              <a:buFont typeface="Arial"/>
              <a:buChar char="•"/>
              <a:defRPr sz="17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3864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733"/>
              <a:buFont typeface="Arial"/>
              <a:buChar char="•"/>
              <a:defRPr sz="17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19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88" name="Google Shape;88;p19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89" name="Google Shape;89;p19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Google Shape;163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1"/>
          <p:cNvSpPr/>
          <p:nvPr/>
        </p:nvSpPr>
        <p:spPr>
          <a:xfrm>
            <a:off x="641465" y="212245"/>
            <a:ext cx="5120672" cy="414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162A3C"/>
              </a:buClr>
              <a:buSzPts val="2200"/>
              <a:buFont typeface="Gill Sans"/>
              <a:buNone/>
            </a:pPr>
            <a:r>
              <a:rPr lang="es-ES" sz="2200" b="1" i="0" u="none" strike="noStrike" cap="none" dirty="0">
                <a:solidFill>
                  <a:srgbClr val="162A3C"/>
                </a:solidFill>
                <a:latin typeface="Gill Sans"/>
                <a:ea typeface="Gill Sans"/>
                <a:cs typeface="Gill Sans"/>
                <a:sym typeface="Gill Sans"/>
              </a:rPr>
              <a:t>Universidad Pedagógica Nacional Francisco Morazán</a:t>
            </a:r>
            <a:endParaRPr sz="22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1"/>
          <p:cNvSpPr/>
          <p:nvPr/>
        </p:nvSpPr>
        <p:spPr>
          <a:xfrm>
            <a:off x="-864050" y="915495"/>
            <a:ext cx="7720627" cy="4133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162A3C"/>
              </a:buClr>
              <a:buSzPts val="2200"/>
              <a:buFont typeface="Gill Sans"/>
              <a:buNone/>
            </a:pPr>
            <a:r>
              <a:rPr lang="es-ES" sz="2200" b="1" i="0" u="none" strike="noStrike" cap="none" dirty="0">
                <a:solidFill>
                  <a:srgbClr val="162A3C"/>
                </a:solidFill>
                <a:latin typeface="Gill Sans"/>
                <a:ea typeface="Gill Sans"/>
                <a:cs typeface="Gill Sans"/>
                <a:sym typeface="Gill Sans"/>
              </a:rPr>
              <a:t>Vicerrectoría Académica</a:t>
            </a:r>
            <a:endParaRPr dirty="0"/>
          </a:p>
          <a:p>
            <a:pPr marL="0" marR="0" lvl="0" indent="0" algn="ctr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</a:pPr>
            <a:endParaRPr sz="22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1"/>
          <p:cNvSpPr/>
          <p:nvPr/>
        </p:nvSpPr>
        <p:spPr>
          <a:xfrm>
            <a:off x="1037851" y="1364951"/>
            <a:ext cx="4130675" cy="478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162A3C"/>
              </a:buClr>
              <a:buSzPts val="2400"/>
              <a:buFont typeface="Dancing Script"/>
              <a:buNone/>
            </a:pPr>
            <a:r>
              <a:rPr lang="es-ES" sz="2400" b="0" i="0" u="none" strike="noStrike" cap="none" dirty="0">
                <a:solidFill>
                  <a:srgbClr val="162A3C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Coordinación General</a:t>
            </a:r>
            <a:endParaRPr sz="11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162A3C"/>
              </a:buClr>
              <a:buSzPts val="2400"/>
              <a:buFont typeface="Dancing Script"/>
              <a:buNone/>
            </a:pPr>
            <a:r>
              <a:rPr lang="es-ES" sz="2400" b="0" i="0" u="none" strike="noStrike" cap="none" dirty="0">
                <a:solidFill>
                  <a:srgbClr val="162A3C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de Práctica Profesional</a:t>
            </a:r>
            <a:endParaRPr sz="11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1378923-1E27-4CB0-93D5-6093ED0AA4F1}"/>
              </a:ext>
            </a:extLst>
          </p:cNvPr>
          <p:cNvSpPr/>
          <p:nvPr/>
        </p:nvSpPr>
        <p:spPr>
          <a:xfrm>
            <a:off x="-83128" y="4029995"/>
            <a:ext cx="50299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800" dirty="0">
                <a:solidFill>
                  <a:srgbClr val="162A3C"/>
                </a:solidFill>
                <a:latin typeface="Gill Sans" panose="020B0604020202020204" charset="0"/>
                <a:ea typeface="Gill Sans"/>
                <a:cs typeface="Times New Roman" panose="02020603050405020304" pitchFamily="18" charset="0"/>
                <a:sym typeface="Gill Sans"/>
              </a:rPr>
              <a:t>17 de agosto de 2026 </a:t>
            </a:r>
            <a:r>
              <a:rPr lang="es-ES" sz="1800" dirty="0">
                <a:solidFill>
                  <a:srgbClr val="162A3C"/>
                </a:solidFill>
                <a:latin typeface="Gill Sans" panose="020B0604020202020204" charset="0"/>
                <a:ea typeface="Gill Sans"/>
                <a:cs typeface="Gill Sans"/>
                <a:sym typeface="Gill Sans"/>
              </a:rPr>
              <a:t>Tegucigalpa M.D.C</a:t>
            </a:r>
            <a:endParaRPr lang="es-HN" sz="1800" dirty="0">
              <a:latin typeface="Gill Sans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8" name="Google Shape;165;p1">
            <a:extLst>
              <a:ext uri="{FF2B5EF4-FFF2-40B4-BE49-F238E27FC236}">
                <a16:creationId xmlns:a16="http://schemas.microsoft.com/office/drawing/2014/main" id="{D182D551-A342-426D-ADDA-48214919D685}"/>
              </a:ext>
            </a:extLst>
          </p:cNvPr>
          <p:cNvSpPr/>
          <p:nvPr/>
        </p:nvSpPr>
        <p:spPr>
          <a:xfrm>
            <a:off x="-658513" y="2296470"/>
            <a:ext cx="7720627" cy="4133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162A3C"/>
              </a:buClr>
              <a:buSzPts val="2200"/>
              <a:buFont typeface="Gill Sans"/>
              <a:buNone/>
            </a:pPr>
            <a:endParaRPr dirty="0"/>
          </a:p>
          <a:p>
            <a:pPr marL="0" marR="0" lvl="0" indent="0" algn="ctr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</a:pPr>
            <a:endParaRPr sz="22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165;p1">
            <a:extLst>
              <a:ext uri="{FF2B5EF4-FFF2-40B4-BE49-F238E27FC236}">
                <a16:creationId xmlns:a16="http://schemas.microsoft.com/office/drawing/2014/main" id="{90DCFC9B-23AE-483E-A429-16F222BB1269}"/>
              </a:ext>
            </a:extLst>
          </p:cNvPr>
          <p:cNvSpPr/>
          <p:nvPr/>
        </p:nvSpPr>
        <p:spPr>
          <a:xfrm>
            <a:off x="517236" y="2448461"/>
            <a:ext cx="5109074" cy="568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lvl="0" algn="ctr">
              <a:lnSpc>
                <a:spcPct val="107000"/>
              </a:lnSpc>
              <a:buClr>
                <a:srgbClr val="162A3C"/>
              </a:buClr>
              <a:buSzPts val="2200"/>
            </a:pPr>
            <a:r>
              <a:rPr lang="es-HN" sz="1800" b="1" dirty="0">
                <a:latin typeface="Gill Sans" panose="020B0604020202020204" charset="0"/>
                <a:cs typeface="Times New Roman" panose="02020603050405020304" pitchFamily="18" charset="0"/>
              </a:rPr>
              <a:t>Educación Prebásica </a:t>
            </a:r>
          </a:p>
          <a:p>
            <a:pPr lvl="0" algn="ctr">
              <a:lnSpc>
                <a:spcPct val="107000"/>
              </a:lnSpc>
              <a:buClr>
                <a:srgbClr val="162A3C"/>
              </a:buClr>
              <a:buSzPts val="2200"/>
            </a:pPr>
            <a:r>
              <a:rPr lang="es-HN" sz="1800" b="1" dirty="0">
                <a:latin typeface="Gill Sans" panose="020B0604020202020204" charset="0"/>
                <a:cs typeface="Times New Roman" panose="02020603050405020304" pitchFamily="18" charset="0"/>
              </a:rPr>
              <a:t>CEPGB Nacional </a:t>
            </a:r>
          </a:p>
          <a:p>
            <a:pPr lvl="0" algn="ctr">
              <a:lnSpc>
                <a:spcPct val="107000"/>
              </a:lnSpc>
              <a:buClr>
                <a:srgbClr val="162A3C"/>
              </a:buClr>
              <a:buSzPts val="2200"/>
            </a:pPr>
            <a:r>
              <a:rPr lang="es-HN" sz="1800" b="1" dirty="0">
                <a:latin typeface="Gill Sans" panose="020B0604020202020204" charset="0"/>
                <a:cs typeface="Times New Roman" panose="02020603050405020304" pitchFamily="18" charset="0"/>
              </a:rPr>
              <a:t>Práctica Profesional I</a:t>
            </a:r>
          </a:p>
          <a:p>
            <a:pPr lvl="0" algn="ctr">
              <a:lnSpc>
                <a:spcPct val="107000"/>
              </a:lnSpc>
              <a:buClr>
                <a:srgbClr val="162A3C"/>
              </a:buClr>
              <a:buSzPts val="2200"/>
            </a:pPr>
            <a:r>
              <a:rPr lang="es-HN" sz="1800" b="1" dirty="0">
                <a:latin typeface="Gill Sans" panose="020B0604020202020204" charset="0"/>
                <a:cs typeface="Times New Roman" panose="02020603050405020304" pitchFamily="18" charset="0"/>
              </a:rPr>
              <a:t>Segundo Periodo Académico</a:t>
            </a:r>
            <a:endParaRPr sz="1800" b="1" dirty="0">
              <a:latin typeface="Gill Sans" panose="020B0604020202020204" charset="0"/>
              <a:cs typeface="Times New Roman" panose="02020603050405020304" pitchFamily="18" charset="0"/>
            </a:endParaRPr>
          </a:p>
          <a:p>
            <a:pPr marL="0" marR="0" lvl="0" indent="0" algn="ctr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</a:pPr>
            <a:endParaRPr sz="22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>
          <a:extLst>
            <a:ext uri="{FF2B5EF4-FFF2-40B4-BE49-F238E27FC236}">
              <a16:creationId xmlns:a16="http://schemas.microsoft.com/office/drawing/2014/main" id="{73C79E89-19AD-6EA4-62BB-4B3E96B4D4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Google Shape;172;p2">
            <a:extLst>
              <a:ext uri="{FF2B5EF4-FFF2-40B4-BE49-F238E27FC236}">
                <a16:creationId xmlns:a16="http://schemas.microsoft.com/office/drawing/2014/main" id="{13CD8D94-86F7-44E6-CD38-1AB7730E333A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2">
            <a:extLst>
              <a:ext uri="{FF2B5EF4-FFF2-40B4-BE49-F238E27FC236}">
                <a16:creationId xmlns:a16="http://schemas.microsoft.com/office/drawing/2014/main" id="{BC1DAE64-FCF8-8ACB-FFAD-E701E07E808F}"/>
              </a:ext>
            </a:extLst>
          </p:cNvPr>
          <p:cNvSpPr txBox="1"/>
          <p:nvPr/>
        </p:nvSpPr>
        <p:spPr>
          <a:xfrm>
            <a:off x="474134" y="1568451"/>
            <a:ext cx="5350933" cy="3958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50250" tIns="75125" rIns="150250" bIns="75125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Calibri"/>
              <a:buNone/>
            </a:pPr>
            <a:endParaRPr sz="3200" b="1" i="0" u="none" strike="noStrike" cap="none" dirty="0">
              <a:solidFill>
                <a:srgbClr val="284249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174" name="Google Shape;174;p2">
            <a:extLst>
              <a:ext uri="{FF2B5EF4-FFF2-40B4-BE49-F238E27FC236}">
                <a16:creationId xmlns:a16="http://schemas.microsoft.com/office/drawing/2014/main" id="{43842C59-0DBF-963A-0DBC-21CD8DACEB85}"/>
              </a:ext>
            </a:extLst>
          </p:cNvPr>
          <p:cNvSpPr txBox="1"/>
          <p:nvPr/>
        </p:nvSpPr>
        <p:spPr>
          <a:xfrm>
            <a:off x="331411" y="388410"/>
            <a:ext cx="6936316" cy="3958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50250" tIns="75125" rIns="150250" bIns="75125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200" b="1" i="0" u="none" strike="noStrike" cap="none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1. Datos generales</a:t>
            </a:r>
            <a:endParaRPr sz="1200" dirty="0"/>
          </a:p>
        </p:txBody>
      </p:sp>
      <p:sp>
        <p:nvSpPr>
          <p:cNvPr id="175" name="Google Shape;175;p2">
            <a:extLst>
              <a:ext uri="{FF2B5EF4-FFF2-40B4-BE49-F238E27FC236}">
                <a16:creationId xmlns:a16="http://schemas.microsoft.com/office/drawing/2014/main" id="{41181491-C679-24A7-ED3D-78353C6671AE}"/>
              </a:ext>
            </a:extLst>
          </p:cNvPr>
          <p:cNvSpPr txBox="1"/>
          <p:nvPr/>
        </p:nvSpPr>
        <p:spPr>
          <a:xfrm>
            <a:off x="486441" y="1423036"/>
            <a:ext cx="11243741" cy="47961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s-ES" sz="17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spcBef>
                <a:spcPts val="800"/>
              </a:spcBef>
            </a:pPr>
            <a:r>
              <a:rPr lang="es-ES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Estudiantes en Práctica Profesional:</a:t>
            </a:r>
          </a:p>
          <a:p>
            <a:pPr>
              <a:spcBef>
                <a:spcPts val="800"/>
              </a:spcBef>
            </a:pPr>
            <a:endParaRPr lang="es-ES" sz="1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rtl="0">
              <a:spcBef>
                <a:spcPts val="800"/>
              </a:spcBef>
              <a:spcAft>
                <a:spcPts val="0"/>
              </a:spcAft>
              <a:buNone/>
            </a:pPr>
            <a:endParaRPr lang="es-ES" sz="17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spcBef>
                <a:spcPts val="800"/>
              </a:spcBef>
            </a:pPr>
            <a:endParaRPr lang="es-ES" sz="1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spcBef>
                <a:spcPts val="800"/>
              </a:spcBef>
            </a:pPr>
            <a:endParaRPr lang="es-ES" sz="1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lnSpc>
                <a:spcPct val="150000"/>
              </a:lnSpc>
              <a:spcBef>
                <a:spcPts val="800"/>
              </a:spcBef>
            </a:pPr>
            <a:endParaRPr lang="es-HN" sz="1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lnSpc>
                <a:spcPct val="150000"/>
              </a:lnSpc>
              <a:spcBef>
                <a:spcPts val="800"/>
              </a:spcBef>
            </a:pPr>
            <a:endParaRPr lang="es-HN" sz="1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lnSpc>
                <a:spcPct val="150000"/>
              </a:lnSpc>
              <a:spcBef>
                <a:spcPts val="800"/>
              </a:spcBef>
            </a:pPr>
            <a:endParaRPr lang="es-HN" sz="1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es-HN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Profesor de práctica profesional: </a:t>
            </a:r>
          </a:p>
          <a:p>
            <a:pPr lvl="0">
              <a:lnSpc>
                <a:spcPct val="150000"/>
              </a:lnSpc>
              <a:spcBef>
                <a:spcPts val="800"/>
              </a:spcBef>
            </a:pPr>
            <a:r>
              <a:rPr lang="es-HN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Lic. Mercedes Gómez </a:t>
            </a: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0F02AC00-CB24-DC50-C795-F28534B2E6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5588294"/>
              </p:ext>
            </p:extLst>
          </p:nvPr>
        </p:nvGraphicFramePr>
        <p:xfrm>
          <a:off x="486441" y="2318397"/>
          <a:ext cx="8785896" cy="25343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948">
                  <a:extLst>
                    <a:ext uri="{9D8B030D-6E8A-4147-A177-3AD203B41FA5}">
                      <a16:colId xmlns:a16="http://schemas.microsoft.com/office/drawing/2014/main" val="3694939790"/>
                    </a:ext>
                  </a:extLst>
                </a:gridCol>
                <a:gridCol w="4392948">
                  <a:extLst>
                    <a:ext uri="{9D8B030D-6E8A-4147-A177-3AD203B41FA5}">
                      <a16:colId xmlns:a16="http://schemas.microsoft.com/office/drawing/2014/main" val="4127204708"/>
                    </a:ext>
                  </a:extLst>
                </a:gridCol>
              </a:tblGrid>
              <a:tr h="4698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Matutino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Vespertino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7138730"/>
                  </a:ext>
                </a:extLst>
              </a:tr>
              <a:tr h="4128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sz="1600" b="0" i="0" u="none" strike="noStrike" cap="none" spc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Arial"/>
                        </a:rPr>
                        <a:t>Gladis Alondra Morazán Alvarado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sz="1600" b="0" i="0" u="none" strike="noStrike" cap="none" spc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Arial"/>
                        </a:rPr>
                        <a:t>Alejandra Daniela Zelaya Narváez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5976678"/>
                  </a:ext>
                </a:extLst>
              </a:tr>
              <a:tr h="4128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sz="1600" b="0" i="0" u="none" strike="noStrike" cap="none" spc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Arial"/>
                        </a:rPr>
                        <a:t>Josseline Nichoel Valdez Rodríguez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sz="1600" b="0" i="0" u="none" strike="noStrike" cap="none" spc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Arial"/>
                        </a:rPr>
                        <a:t>Claudia Jaquelin Velasquez Garcias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8293522"/>
                  </a:ext>
                </a:extLst>
              </a:tr>
              <a:tr h="4128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sz="1600" b="0" i="0" u="none" strike="noStrike" cap="none" spc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Arial"/>
                        </a:rPr>
                        <a:t>Keila Betsabé Escoto Cáceres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sz="1600" b="0" i="0" u="none" strike="noStrike" cap="none" spc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Arial"/>
                        </a:rPr>
                        <a:t>Doris Marcela Rojas Lozano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2682749"/>
                  </a:ext>
                </a:extLst>
              </a:tr>
              <a:tr h="4128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sz="1600" b="0" i="0" u="none" strike="noStrike" cap="none" spc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Arial"/>
                        </a:rPr>
                        <a:t>Lissien Suray Valladares Hernández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sz="1600" b="0" i="0" u="none" strike="noStrike" cap="none" spc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Arial"/>
                        </a:rPr>
                        <a:t>Karla Isabel Ferrari Castro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4823026"/>
                  </a:ext>
                </a:extLst>
              </a:tr>
              <a:tr h="4128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sz="1600" b="0" i="0" u="none" strike="noStrike" cap="none" spc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Arial"/>
                        </a:rPr>
                        <a:t>Samantha Makcdiel Padilla Cáceres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18167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58797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Google Shape;172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2"/>
          <p:cNvSpPr txBox="1"/>
          <p:nvPr/>
        </p:nvSpPr>
        <p:spPr>
          <a:xfrm>
            <a:off x="474134" y="1568451"/>
            <a:ext cx="5350933" cy="3958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50250" tIns="75125" rIns="150250" bIns="75125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Calibri"/>
              <a:buNone/>
            </a:pPr>
            <a:endParaRPr sz="3200" b="1" i="0" u="none" strike="noStrike" cap="none" dirty="0">
              <a:solidFill>
                <a:srgbClr val="284249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174" name="Google Shape;174;p2"/>
          <p:cNvSpPr txBox="1"/>
          <p:nvPr/>
        </p:nvSpPr>
        <p:spPr>
          <a:xfrm>
            <a:off x="331411" y="388410"/>
            <a:ext cx="6936316" cy="3958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50250" tIns="75125" rIns="150250" bIns="75125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200" b="1" i="0" u="none" strike="noStrike" cap="none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1. Datos generales</a:t>
            </a:r>
            <a:endParaRPr sz="1200" dirty="0"/>
          </a:p>
        </p:txBody>
      </p:sp>
      <p:sp>
        <p:nvSpPr>
          <p:cNvPr id="175" name="Google Shape;175;p2"/>
          <p:cNvSpPr txBox="1"/>
          <p:nvPr/>
        </p:nvSpPr>
        <p:spPr>
          <a:xfrm>
            <a:off x="474134" y="1139956"/>
            <a:ext cx="11243741" cy="4960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s-ES" sz="17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Nombre del Centro: </a:t>
            </a:r>
          </a:p>
          <a:p>
            <a:pPr marL="0" lvl="0" indent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Centro de Educación Prebásica Gubernamental “Nacional”</a:t>
            </a:r>
            <a:endParaRPr lang="es-ES" sz="1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rtl="0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s-ES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Ubicación: </a:t>
            </a:r>
            <a:endParaRPr sz="1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rtl="0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s-ES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Entre 3.ª y 4.ª Avenida, 2.ª Calle de Comayagüela (frente al Instituto Mixto Híbueras), Francisco Morazán, Honduras.</a:t>
            </a:r>
            <a:endParaRPr sz="1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es-ES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Nivel, grado y secciones atendidas: </a:t>
            </a:r>
          </a:p>
          <a:p>
            <a:pPr marL="0" lvl="0" indent="0" rtl="0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s-ES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Atención integral a los tres grados de Educación Prebásica (Primer Grado, Segundo Grado, Tercer Grado).</a:t>
            </a:r>
            <a:endParaRPr lang="es-ES" sz="1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es-ES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Jornadas:</a:t>
            </a:r>
          </a:p>
          <a:p>
            <a:pPr marL="0" lvl="0" indent="0" rtl="0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s-ES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Matutina y vespertina.</a:t>
            </a:r>
            <a:endParaRPr sz="1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es-ES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Período de Ejecución:                                                                       </a:t>
            </a: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es-ES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II Ciclo Académico 2026</a:t>
            </a:r>
            <a:endParaRPr lang="es-ES" sz="1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Google Shape;190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4"/>
          <p:cNvSpPr txBox="1"/>
          <p:nvPr/>
        </p:nvSpPr>
        <p:spPr>
          <a:xfrm>
            <a:off x="-92364" y="522357"/>
            <a:ext cx="6294581" cy="620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50250" tIns="75125" rIns="150250" bIns="75125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 Rounded"/>
              <a:buNone/>
            </a:pPr>
            <a:endParaRPr lang="es-ES" sz="3200" b="1" dirty="0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 Rounded"/>
              <a:buNone/>
            </a:pPr>
            <a:endParaRPr lang="es-ES" sz="3200" b="1" dirty="0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 Rounded"/>
              <a:buNone/>
            </a:pPr>
            <a:endParaRPr lang="es-ES" sz="3200" b="1" dirty="0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 Rounded"/>
              <a:buNone/>
            </a:pPr>
            <a:r>
              <a:rPr lang="es-ES" sz="3200" b="1" dirty="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2. Diagnóstico Pedagógico Institucional</a:t>
            </a:r>
            <a:endParaRPr sz="5333" b="1" dirty="0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192" name="Google Shape;192;p4"/>
          <p:cNvSpPr txBox="1"/>
          <p:nvPr/>
        </p:nvSpPr>
        <p:spPr>
          <a:xfrm>
            <a:off x="794083" y="1664898"/>
            <a:ext cx="10603833" cy="38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lang="es-ES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Durante el desarrollo de la Práctica Profesional I se realizó un proceso de observación y acercamiento al contexto educativo con el propósito de conocer las características del grupo, las condiciones del aula, las estrategias utilizadas y las principales necesidades de los niños. Este proceso permitió obtener información importante para comprender la dinámica del grupo y orientar de mejor manera las futuras intervenciones pedagógicas. En cuanto al ambiente del aula, se observó que los niños responden favorablemente cuando participan en actividades dinámicas, concretas y acordes con su edad. También se identificó la importancia de aprovechar los primeros momentos de la jornada para desarrollar las actividades pedagógicas, debido a que posteriormente la atención de los niños puede disminuir por otras actividades, ensayos o situaciones propias de la dinámica escolar.</a:t>
            </a:r>
            <a:endParaRPr sz="12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Google Shape;198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5"/>
          <p:cNvSpPr txBox="1"/>
          <p:nvPr/>
        </p:nvSpPr>
        <p:spPr>
          <a:xfrm>
            <a:off x="-147782" y="388845"/>
            <a:ext cx="7459752" cy="77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50250" tIns="75125" rIns="150250" bIns="75125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Calibri"/>
              <a:buNone/>
            </a:pPr>
            <a:endParaRPr sz="3200" b="1" dirty="0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 Rounded"/>
              <a:buNone/>
            </a:pPr>
            <a:endParaRPr sz="3200" b="1" dirty="0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 Rounded"/>
              <a:buNone/>
            </a:pPr>
            <a:r>
              <a:rPr lang="es-ES" sz="3200" b="1" dirty="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3. Acompañamiento y Supervisión Docente</a:t>
            </a:r>
            <a:endParaRPr sz="3200" b="1" dirty="0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200" name="Google Shape;200;p5"/>
          <p:cNvSpPr txBox="1"/>
          <p:nvPr/>
        </p:nvSpPr>
        <p:spPr>
          <a:xfrm>
            <a:off x="444750" y="1556490"/>
            <a:ext cx="11302500" cy="40882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lang="es-ES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Orientaciones recibidas</a:t>
            </a:r>
            <a:endParaRPr sz="1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5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es-ES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Las docentes orientaron sobre la importancia de la firmeza, la voz clara y segura frente al grupo, la optimización de los primeros momentos de la mañana/tarde para conceptos complejos y la organización anticipada de materiales reciclados o recortados.</a:t>
            </a:r>
            <a:endParaRPr sz="1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50000"/>
              </a:lnSpc>
              <a:spcBef>
                <a:spcPts val="1500"/>
              </a:spcBef>
              <a:spcAft>
                <a:spcPts val="0"/>
              </a:spcAft>
              <a:buNone/>
            </a:pPr>
            <a:endParaRPr lang="es-ES" sz="1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5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es-ES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Actividades observadas</a:t>
            </a:r>
            <a:endParaRPr sz="1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5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es-ES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Desarrollo de cantos iniciales, oración, control del clima/fecha, trabajo en libros de texto institucionales, actividades de coloreado y rutinas de higiene. Se apreció diversidad metodológica: desde enfoques directos centrados en libros, hasta el uso de recursos audiovisuales y láminas explicativas.</a:t>
            </a:r>
            <a:endParaRPr sz="1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>
          <a:extLst>
            <a:ext uri="{FF2B5EF4-FFF2-40B4-BE49-F238E27FC236}">
              <a16:creationId xmlns:a16="http://schemas.microsoft.com/office/drawing/2014/main" id="{A5F73A67-FE8C-777B-569D-C7EDF37DF6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Google Shape;198;p5">
            <a:extLst>
              <a:ext uri="{FF2B5EF4-FFF2-40B4-BE49-F238E27FC236}">
                <a16:creationId xmlns:a16="http://schemas.microsoft.com/office/drawing/2014/main" id="{79A0C6E2-6F11-0C1A-2378-32AB071497CF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5">
            <a:extLst>
              <a:ext uri="{FF2B5EF4-FFF2-40B4-BE49-F238E27FC236}">
                <a16:creationId xmlns:a16="http://schemas.microsoft.com/office/drawing/2014/main" id="{5B2F27D1-C8B1-5A9B-10A8-DFC110A1DFE3}"/>
              </a:ext>
            </a:extLst>
          </p:cNvPr>
          <p:cNvSpPr txBox="1"/>
          <p:nvPr/>
        </p:nvSpPr>
        <p:spPr>
          <a:xfrm>
            <a:off x="-147782" y="388845"/>
            <a:ext cx="7459752" cy="77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50250" tIns="75125" rIns="150250" bIns="75125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Calibri"/>
              <a:buNone/>
            </a:pPr>
            <a:endParaRPr sz="3200" b="1" dirty="0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 Rounded"/>
              <a:buNone/>
            </a:pPr>
            <a:endParaRPr sz="3200" b="1" dirty="0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 Rounded"/>
              <a:buNone/>
            </a:pPr>
            <a:r>
              <a:rPr lang="es-ES" sz="3200" b="1" dirty="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3. Acompañamiento y Supervisión Docente</a:t>
            </a:r>
            <a:endParaRPr sz="3200" b="1" dirty="0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200" name="Google Shape;200;p5">
            <a:extLst>
              <a:ext uri="{FF2B5EF4-FFF2-40B4-BE49-F238E27FC236}">
                <a16:creationId xmlns:a16="http://schemas.microsoft.com/office/drawing/2014/main" id="{DF221ABC-89D1-C3DE-2D71-0F62ED716178}"/>
              </a:ext>
            </a:extLst>
          </p:cNvPr>
          <p:cNvSpPr txBox="1"/>
          <p:nvPr/>
        </p:nvSpPr>
        <p:spPr>
          <a:xfrm>
            <a:off x="444750" y="1563119"/>
            <a:ext cx="11302500" cy="37317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es-ES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Criterios recibidos para la asignación de actividades</a:t>
            </a:r>
            <a:endParaRPr sz="1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5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es-ES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Uso obligatorio de la jornalización oficial para garantizar la continuidad temática. Entrega y revisión previa del plan semanal ante la tutora para correcciones de tiempo, enfoque y pertinencia.</a:t>
            </a:r>
            <a:endParaRPr sz="1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50000"/>
              </a:lnSpc>
              <a:spcBef>
                <a:spcPts val="1500"/>
              </a:spcBef>
              <a:spcAft>
                <a:spcPts val="0"/>
              </a:spcAft>
              <a:buNone/>
            </a:pPr>
            <a:endParaRPr lang="es-ES" sz="1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5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es-ES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Apoyos recibidos durante la práctica</a:t>
            </a:r>
            <a:endParaRPr sz="1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5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es-ES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Provisión de insumos del aula en momentos de necesidad, palabras de motivación profesional, sugerencias constructivas al finalizar la jornada y mediación ocasional en el control de la disciplina.</a:t>
            </a:r>
            <a:endParaRPr sz="1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378325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Google Shape;205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6"/>
          <p:cNvSpPr txBox="1"/>
          <p:nvPr/>
        </p:nvSpPr>
        <p:spPr>
          <a:xfrm>
            <a:off x="334225" y="268064"/>
            <a:ext cx="5983448" cy="77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50250" tIns="75125" rIns="150250" bIns="75125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 Rounded"/>
              <a:buNone/>
            </a:pPr>
            <a:r>
              <a:rPr lang="es-ES" sz="3200" b="1" dirty="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4. Enfoque Curricular y Planificación Didáctica</a:t>
            </a:r>
            <a:endParaRPr sz="3200" b="1" dirty="0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207" name="Google Shape;207;p6"/>
          <p:cNvSpPr/>
          <p:nvPr/>
        </p:nvSpPr>
        <p:spPr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6"/>
          <p:cNvSpPr txBox="1"/>
          <p:nvPr/>
        </p:nvSpPr>
        <p:spPr>
          <a:xfrm>
            <a:off x="533373" y="1314927"/>
            <a:ext cx="11568600" cy="5170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s-H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Planificación pedagógica</a:t>
            </a:r>
            <a:b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 elaboraron planificaciones estructuradas según las áreas de desarrollo: Personal Social, Comunicación y Representación, Relación con el Entorno y Psicomotricidad. Estas contemplaron objetivos, contenidos, secuencias de aprendizaje, estrategias metodológicas, recursos, tiempo y criterios de evaluación.</a:t>
            </a:r>
          </a:p>
          <a:p>
            <a:pPr>
              <a:lnSpc>
                <a:spcPct val="150000"/>
              </a:lnSpc>
            </a:pPr>
            <a:endParaRPr lang="es-HN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s-H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Enfoque constructivista y modelo por competencias:</a:t>
            </a:r>
            <a:b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Las actividades se orientaron hacia la participación activa de los estudiantes, promoviendo la construcción de aprendizajes significativos mediante experiencias prácticas, lúdicas y contextualizadas.</a:t>
            </a:r>
          </a:p>
          <a:p>
            <a:pPr lvl="0" algn="just">
              <a:lnSpc>
                <a:spcPct val="150000"/>
              </a:lnSpc>
              <a:spcBef>
                <a:spcPts val="1500"/>
              </a:spcBef>
            </a:pPr>
            <a:r>
              <a:rPr lang="es-HN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Contenidos y expectativas trabajadas</a:t>
            </a:r>
          </a:p>
          <a:p>
            <a:pPr marL="457200" lvl="0" indent="-298450" algn="just">
              <a:spcBef>
                <a:spcPts val="1500"/>
              </a:spcBef>
              <a:buClr>
                <a:schemeClr val="dk1"/>
              </a:buClr>
              <a:buSzPts val="1100"/>
              <a:buChar char="●"/>
            </a:pPr>
            <a:r>
              <a:rPr lang="es-HN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Comunicación y Representación:</a:t>
            </a:r>
            <a:r>
              <a:rPr lang="es-HN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Reconocimiento de vocales, consonantes, conciencia fonológica, descripción de láminas, cuentos e iniciación a la grafía.</a:t>
            </a:r>
          </a:p>
          <a:p>
            <a:pPr marL="457200" lvl="0" indent="-304800" algn="just">
              <a:buClr>
                <a:schemeClr val="dk1"/>
              </a:buClr>
              <a:buSzPts val="1200"/>
              <a:buChar char="●"/>
            </a:pPr>
            <a:r>
              <a:rPr lang="es-HN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Relación con el Entorno:</a:t>
            </a:r>
            <a:r>
              <a:rPr lang="es-HN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Símbolos patrios, fauna/flora (animales), números cardinales, conteo y nociones espacio-temporales.</a:t>
            </a:r>
          </a:p>
          <a:p>
            <a:pPr marL="457200" lvl="0" indent="-304800" algn="just">
              <a:buClr>
                <a:schemeClr val="dk1"/>
              </a:buClr>
              <a:buSzPts val="1200"/>
              <a:buChar char="●"/>
            </a:pPr>
            <a:r>
              <a:rPr lang="es-HN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Personal Social y Psicomotriz:</a:t>
            </a:r>
            <a:r>
              <a:rPr lang="es-HN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Normas de convivencia, regulación emocional, coordinación motora fina y gruesa, equilibrio, esquemas corporales y desplazamientos.</a:t>
            </a:r>
            <a:endParaRPr sz="1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>
          <a:extLst>
            <a:ext uri="{FF2B5EF4-FFF2-40B4-BE49-F238E27FC236}">
              <a16:creationId xmlns:a16="http://schemas.microsoft.com/office/drawing/2014/main" id="{7F461929-4899-95D6-79D3-379F313500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Google Shape;205;p6">
            <a:extLst>
              <a:ext uri="{FF2B5EF4-FFF2-40B4-BE49-F238E27FC236}">
                <a16:creationId xmlns:a16="http://schemas.microsoft.com/office/drawing/2014/main" id="{80D85906-B9D7-B0D8-9BC5-D7F30D080D4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6">
            <a:extLst>
              <a:ext uri="{FF2B5EF4-FFF2-40B4-BE49-F238E27FC236}">
                <a16:creationId xmlns:a16="http://schemas.microsoft.com/office/drawing/2014/main" id="{B3008137-B1D9-7A93-17C2-C54DAFA33FC6}"/>
              </a:ext>
            </a:extLst>
          </p:cNvPr>
          <p:cNvSpPr txBox="1"/>
          <p:nvPr/>
        </p:nvSpPr>
        <p:spPr>
          <a:xfrm>
            <a:off x="334225" y="268064"/>
            <a:ext cx="5983448" cy="77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50250" tIns="75125" rIns="150250" bIns="75125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 Rounded"/>
              <a:buNone/>
            </a:pPr>
            <a:r>
              <a:rPr lang="es-ES" sz="3200" b="1" dirty="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4. Enfoque Curricular y Planificación Didáctica</a:t>
            </a:r>
            <a:endParaRPr sz="3200" b="1" dirty="0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207" name="Google Shape;207;p6">
            <a:extLst>
              <a:ext uri="{FF2B5EF4-FFF2-40B4-BE49-F238E27FC236}">
                <a16:creationId xmlns:a16="http://schemas.microsoft.com/office/drawing/2014/main" id="{4EA91B81-AAF8-B264-4538-769D053F9D16}"/>
              </a:ext>
            </a:extLst>
          </p:cNvPr>
          <p:cNvSpPr/>
          <p:nvPr/>
        </p:nvSpPr>
        <p:spPr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6">
            <a:extLst>
              <a:ext uri="{FF2B5EF4-FFF2-40B4-BE49-F238E27FC236}">
                <a16:creationId xmlns:a16="http://schemas.microsoft.com/office/drawing/2014/main" id="{18DB4FAD-A57B-801C-C9FA-06DF1F936880}"/>
              </a:ext>
            </a:extLst>
          </p:cNvPr>
          <p:cNvSpPr txBox="1"/>
          <p:nvPr/>
        </p:nvSpPr>
        <p:spPr>
          <a:xfrm>
            <a:off x="311700" y="1046864"/>
            <a:ext cx="11568600" cy="5209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es-ES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Aplicación de etapas metodológicas</a:t>
            </a:r>
            <a:endParaRPr sz="1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298450" algn="just" rtl="0">
              <a:lnSpc>
                <a:spcPct val="150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s-ES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Concreta:</a:t>
            </a:r>
            <a:r>
              <a:rPr lang="es-ES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Vivenciarían mediante juegos de movimiento, exploración sensorial, manipulación de bloques, plastilina, juguetes y objetos reales.</a:t>
            </a:r>
            <a:endParaRPr sz="1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048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</a:pPr>
            <a:r>
              <a:rPr lang="es-ES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Semiconcreta:</a:t>
            </a:r>
            <a:r>
              <a:rPr lang="es-ES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Trabajo con láminas informativas, tarjetas ilustradas, imágenes en televisión y cuentos.</a:t>
            </a:r>
            <a:endParaRPr sz="1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048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</a:pPr>
            <a:r>
              <a:rPr lang="es-ES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Abstracta:</a:t>
            </a:r>
            <a:r>
              <a:rPr lang="es-ES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Consolidación mediante la hoja de trabajo, el dibujo libre, el trazo de grafías y la resolución de ejercicios en cuadernos.</a:t>
            </a:r>
          </a:p>
          <a:p>
            <a:pPr marL="152400" lvl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</a:pPr>
            <a:endParaRPr lang="es-ES" sz="1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5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es-ES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Estrategias metodológicas seleccionadas</a:t>
            </a:r>
            <a:endParaRPr sz="1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5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es-ES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Preguntas generadoras, dramatizaciones, horas de lectura con títeres, cantos interactivos, circuitos motores, dinámicas grupales y modelado con plastilina.</a:t>
            </a:r>
            <a:endParaRPr sz="1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5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es-ES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Atención a las diferencias individuales: </a:t>
            </a:r>
            <a:r>
              <a:rPr lang="es-ES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Acompañamiento personalizado en la mesa de trabajo para niños con ritmos de aprendizaje lentos o dificultades motrices, brindando apoyos visuales y guía física en el trazado sin sustituir la acción del estudiante.</a:t>
            </a:r>
            <a:endParaRPr sz="11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795532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" name="Google Shape;213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7"/>
          <p:cNvSpPr txBox="1"/>
          <p:nvPr/>
        </p:nvSpPr>
        <p:spPr>
          <a:xfrm>
            <a:off x="-108900" y="401408"/>
            <a:ext cx="6121773" cy="77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50250" tIns="75125" rIns="150250" bIns="75125" anchor="b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 Rounded"/>
              <a:buNone/>
            </a:pPr>
            <a:r>
              <a:rPr lang="es-ES" sz="3200" b="1" dirty="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5. Estrategias Didácticas o Innovación </a:t>
            </a:r>
            <a:endParaRPr sz="5033" b="1" dirty="0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215" name="Google Shape;215;p7"/>
          <p:cNvSpPr txBox="1"/>
          <p:nvPr/>
        </p:nvSpPr>
        <p:spPr>
          <a:xfrm>
            <a:off x="2119086" y="2175932"/>
            <a:ext cx="7953828" cy="6529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50250" tIns="75125" rIns="150250" bIns="75125" anchor="b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b="1" dirty="0">
              <a:solidFill>
                <a:srgbClr val="284249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216" name="Google Shape;216;p7"/>
          <p:cNvSpPr txBox="1"/>
          <p:nvPr/>
        </p:nvSpPr>
        <p:spPr>
          <a:xfrm>
            <a:off x="323334" y="1581616"/>
            <a:ext cx="11545332" cy="41908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lang="es-ES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Participación y metodología activa</a:t>
            </a:r>
            <a:endParaRPr sz="1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5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es-ES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 promovió que el estudiante fuera el protagonista mediante el diálogo constante, el paso al frente para resolver actividades en la pizarra o el uso interactivo de recursos manipulativos.</a:t>
            </a:r>
            <a:endParaRPr sz="1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5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es-ES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Implementación de la lúdica e integración de áreas</a:t>
            </a:r>
            <a:endParaRPr sz="1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5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es-ES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Uso constante del juego como hilo conductor; por ejemplo, la enseñanza de números a través de canciones de conteo y saltos en aros, integrando el área psicomotora con la matemática.</a:t>
            </a:r>
            <a:endParaRPr sz="1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5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es-ES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Técnicas Grafo plásticas y Manuales: </a:t>
            </a:r>
            <a:r>
              <a:rPr lang="es-ES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Creación de títeres de papel, gráficos de técnicas no gráficas y materiales sensoriales.</a:t>
            </a:r>
            <a:endParaRPr sz="1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s-ES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Impacto en el Aula</a:t>
            </a:r>
            <a:r>
              <a:rPr lang="es-ES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Incremento del interés, estimulación visual y auditiva, y mayor retención en los procesos conceptuales básicos.</a:t>
            </a:r>
            <a:endParaRPr sz="1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" name="Google Shape;221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2" name="Google Shape;222;p8"/>
          <p:cNvSpPr txBox="1"/>
          <p:nvPr/>
        </p:nvSpPr>
        <p:spPr>
          <a:xfrm>
            <a:off x="158728" y="332939"/>
            <a:ext cx="7211890" cy="537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50250" tIns="75125" rIns="150250" bIns="75125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 Rounded"/>
              <a:buNone/>
            </a:pPr>
            <a:r>
              <a:rPr lang="es-ES" sz="3200" b="1" dirty="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6.Evaluación de Los Aprendizajes </a:t>
            </a:r>
            <a:endParaRPr sz="5400" b="1" dirty="0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223" name="Google Shape;223;p8"/>
          <p:cNvSpPr txBox="1"/>
          <p:nvPr/>
        </p:nvSpPr>
        <p:spPr>
          <a:xfrm>
            <a:off x="2119086" y="2175932"/>
            <a:ext cx="7953828" cy="6529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50250" tIns="75125" rIns="150250" bIns="75125" anchor="b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b="1" dirty="0">
              <a:solidFill>
                <a:srgbClr val="284249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224" name="Google Shape;224;p8"/>
          <p:cNvSpPr txBox="1"/>
          <p:nvPr/>
        </p:nvSpPr>
        <p:spPr>
          <a:xfrm>
            <a:off x="361650" y="1578783"/>
            <a:ext cx="11468700" cy="45704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rtl="0">
              <a:spcBef>
                <a:spcPts val="1500"/>
              </a:spcBef>
              <a:spcAft>
                <a:spcPts val="0"/>
              </a:spcAft>
              <a:buNone/>
            </a:pPr>
            <a:r>
              <a:rPr lang="es-HN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Enfoque de evaluación</a:t>
            </a:r>
          </a:p>
          <a:p>
            <a:pPr marL="0" lvl="0" indent="0" rtl="0">
              <a:spcBef>
                <a:spcPts val="1500"/>
              </a:spcBef>
              <a:spcAft>
                <a:spcPts val="0"/>
              </a:spcAft>
              <a:buNone/>
            </a:pPr>
            <a:r>
              <a:rPr lang="es-HN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-Evaluación cualitativa, formativa y continua, desarrollada durante los tres momentos de la planificación.</a:t>
            </a:r>
          </a:p>
          <a:p>
            <a:pPr marL="0" lvl="0" indent="0" rtl="0">
              <a:spcBef>
                <a:spcPts val="1500"/>
              </a:spcBef>
              <a:spcAft>
                <a:spcPts val="0"/>
              </a:spcAft>
              <a:buNone/>
            </a:pPr>
            <a:r>
              <a:rPr lang="es-HN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Estrategias aplicadas</a:t>
            </a:r>
          </a:p>
          <a:p>
            <a:pPr marL="0" lvl="0" indent="0" rtl="0">
              <a:spcBef>
                <a:spcPts val="1500"/>
              </a:spcBef>
              <a:spcAft>
                <a:spcPts val="0"/>
              </a:spcAft>
              <a:buNone/>
            </a:pPr>
            <a:r>
              <a:rPr lang="es-HN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-Observación directa del desempeño individual y grupal.</a:t>
            </a:r>
          </a:p>
          <a:p>
            <a:pPr marL="0" lvl="0" indent="0" rtl="0">
              <a:spcBef>
                <a:spcPts val="1500"/>
              </a:spcBef>
              <a:spcAft>
                <a:spcPts val="0"/>
              </a:spcAft>
              <a:buNone/>
            </a:pPr>
            <a:r>
              <a:rPr lang="es-HN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-Preguntas orales para comprobar la comprensión.</a:t>
            </a:r>
          </a:p>
          <a:p>
            <a:pPr marL="0" lvl="0" indent="0" rtl="0">
              <a:spcBef>
                <a:spcPts val="1500"/>
              </a:spcBef>
              <a:spcAft>
                <a:spcPts val="0"/>
              </a:spcAft>
              <a:buNone/>
            </a:pPr>
            <a:r>
              <a:rPr lang="es-HN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-Seguimiento durante actividades manipulativas y gráficas.</a:t>
            </a:r>
          </a:p>
          <a:p>
            <a:pPr marL="0" lvl="0" indent="0" rtl="0">
              <a:spcBef>
                <a:spcPts val="1500"/>
              </a:spcBef>
              <a:spcAft>
                <a:spcPts val="0"/>
              </a:spcAft>
              <a:buNone/>
            </a:pPr>
            <a:r>
              <a:rPr lang="es-HN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Instrumentos utilizados</a:t>
            </a:r>
          </a:p>
          <a:p>
            <a:pPr marL="0" lvl="0" indent="0" rtl="0">
              <a:spcBef>
                <a:spcPts val="1500"/>
              </a:spcBef>
              <a:spcAft>
                <a:spcPts val="0"/>
              </a:spcAft>
              <a:buNone/>
            </a:pPr>
            <a:r>
              <a:rPr lang="es-HN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-Guías de observación: seguimiento de participación y desempeño.</a:t>
            </a:r>
          </a:p>
          <a:p>
            <a:pPr marL="0" lvl="0" indent="0" rtl="0">
              <a:spcBef>
                <a:spcPts val="1500"/>
              </a:spcBef>
              <a:spcAft>
                <a:spcPts val="0"/>
              </a:spcAft>
              <a:buNone/>
            </a:pPr>
            <a:r>
              <a:rPr lang="es-HN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-Listas de cotejo y escalas de aptitud: registro de habilidades motrices y conceptos básicos.</a:t>
            </a:r>
          </a:p>
          <a:p>
            <a:pPr marL="0" lvl="0" indent="0" rtl="0">
              <a:spcBef>
                <a:spcPts val="1500"/>
              </a:spcBef>
              <a:spcAft>
                <a:spcPts val="0"/>
              </a:spcAft>
              <a:buNone/>
            </a:pPr>
            <a:r>
              <a:rPr lang="es-HN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-Portafolio de trabajos: recopilación de actividades y evidencias del aprendizaje.</a:t>
            </a:r>
            <a:endParaRPr sz="11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" name="Google Shape;229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0" name="Google Shape;230;p9"/>
          <p:cNvSpPr txBox="1"/>
          <p:nvPr/>
        </p:nvSpPr>
        <p:spPr>
          <a:xfrm>
            <a:off x="312882" y="266700"/>
            <a:ext cx="11794836" cy="8967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50250" tIns="75125" rIns="150250" bIns="75125" anchor="b" anchorCtr="0">
            <a:noAutofit/>
          </a:bodyPr>
          <a:lstStyle/>
          <a:p>
            <a:pPr lvl="0">
              <a:buClr>
                <a:srgbClr val="284249"/>
              </a:buClr>
              <a:buSzPts val="3200"/>
            </a:pPr>
            <a:r>
              <a:rPr lang="es-ES" sz="3200" b="1" dirty="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7.</a:t>
            </a:r>
            <a:r>
              <a:rPr lang="es-HN" sz="3200" b="1" dirty="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Integración de Tics y </a:t>
            </a:r>
          </a:p>
          <a:p>
            <a:pPr lvl="0">
              <a:buClr>
                <a:srgbClr val="284249"/>
              </a:buClr>
              <a:buSzPts val="3200"/>
            </a:pPr>
            <a:r>
              <a:rPr lang="es-HN" sz="3200" b="1" dirty="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Ambientes Virtuales</a:t>
            </a:r>
            <a:endParaRPr sz="3200" b="1" dirty="0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cxnSp>
        <p:nvCxnSpPr>
          <p:cNvPr id="231" name="Google Shape;231;p9"/>
          <p:cNvCxnSpPr/>
          <p:nvPr/>
        </p:nvCxnSpPr>
        <p:spPr>
          <a:xfrm>
            <a:off x="6200775" y="3438525"/>
            <a:ext cx="0" cy="217170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</p:cxnSp>
      <p:cxnSp>
        <p:nvCxnSpPr>
          <p:cNvPr id="232" name="Google Shape;232;p9"/>
          <p:cNvCxnSpPr/>
          <p:nvPr/>
        </p:nvCxnSpPr>
        <p:spPr>
          <a:xfrm>
            <a:off x="6210300" y="3438525"/>
            <a:ext cx="0" cy="217170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3" name="Título 2">
            <a:extLst>
              <a:ext uri="{FF2B5EF4-FFF2-40B4-BE49-F238E27FC236}">
                <a16:creationId xmlns:a16="http://schemas.microsoft.com/office/drawing/2014/main" id="{0CA9A425-1F18-4327-A4B5-7B74D4BB5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089" y="1430193"/>
            <a:ext cx="10599821" cy="44572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s-H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Herramientas utilizadas:</a:t>
            </a:r>
            <a:br>
              <a:rPr lang="es-H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H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Recursos gráficos digitalizados para la rotulación y organización del aula.</a:t>
            </a:r>
            <a:b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-Materiales audiovisuales e ilustrativos para abordar contenidos de fauna y naturaleza.</a:t>
            </a:r>
            <a:b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-Imágenes, videos y apoyos visuales para reforzar los contenidos desarrollados.</a:t>
            </a:r>
            <a:b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s-H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H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Impacto en el aula:</a:t>
            </a:r>
            <a:br>
              <a:rPr lang="es-H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H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Mayor interés, atención y participación de los estudiantes.</a:t>
            </a:r>
            <a:b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-Estimulación visual y auditiva durante las actividades.</a:t>
            </a:r>
            <a:b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-Mejor comprensión y retención de conceptos básicos.</a:t>
            </a:r>
            <a:b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-Experiencias de aprendizaje más dinámicas y significativas.</a:t>
            </a:r>
            <a:endParaRPr lang="es-HN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" name="Google Shape;237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10"/>
          <p:cNvSpPr txBox="1"/>
          <p:nvPr/>
        </p:nvSpPr>
        <p:spPr>
          <a:xfrm>
            <a:off x="729343" y="180436"/>
            <a:ext cx="10468911" cy="7789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50250" tIns="75125" rIns="150250" bIns="75125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84249"/>
              </a:buClr>
              <a:buSzPts val="3200"/>
              <a:buFont typeface="Arial Rounded"/>
              <a:buNone/>
            </a:pPr>
            <a:r>
              <a:rPr lang="es-ES" sz="3200" b="1" dirty="0">
                <a:solidFill>
                  <a:srgbClr val="284249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r>
              <a:rPr lang="es-ES" sz="3200" b="1" dirty="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endParaRPr sz="5333" b="1" dirty="0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cxnSp>
        <p:nvCxnSpPr>
          <p:cNvPr id="239" name="Google Shape;239;p10"/>
          <p:cNvCxnSpPr/>
          <p:nvPr/>
        </p:nvCxnSpPr>
        <p:spPr>
          <a:xfrm>
            <a:off x="6200775" y="3438525"/>
            <a:ext cx="0" cy="217170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</p:cxnSp>
      <p:cxnSp>
        <p:nvCxnSpPr>
          <p:cNvPr id="240" name="Google Shape;240;p10"/>
          <p:cNvCxnSpPr/>
          <p:nvPr/>
        </p:nvCxnSpPr>
        <p:spPr>
          <a:xfrm>
            <a:off x="6210300" y="3438525"/>
            <a:ext cx="0" cy="217170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6" name="Google Shape;230;p9">
            <a:extLst>
              <a:ext uri="{FF2B5EF4-FFF2-40B4-BE49-F238E27FC236}">
                <a16:creationId xmlns:a16="http://schemas.microsoft.com/office/drawing/2014/main" id="{DC6F902E-D777-424D-8280-DA6391972A33}"/>
              </a:ext>
            </a:extLst>
          </p:cNvPr>
          <p:cNvSpPr txBox="1"/>
          <p:nvPr/>
        </p:nvSpPr>
        <p:spPr>
          <a:xfrm>
            <a:off x="267174" y="352914"/>
            <a:ext cx="11924826" cy="7789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50250" tIns="75125" rIns="150250" bIns="75125" anchor="b" anchorCtr="0">
            <a:noAutofit/>
          </a:bodyPr>
          <a:lstStyle/>
          <a:p>
            <a:pPr lvl="0">
              <a:buClr>
                <a:srgbClr val="284249"/>
              </a:buClr>
              <a:buSzPts val="3200"/>
            </a:pPr>
            <a:endParaRPr lang="es-HN" sz="3200" b="1" dirty="0">
              <a:solidFill>
                <a:schemeClr val="bg1"/>
              </a:solidFill>
              <a:latin typeface="Arial Rounded"/>
            </a:endParaRPr>
          </a:p>
          <a:p>
            <a:pPr lvl="0">
              <a:buClr>
                <a:srgbClr val="284249"/>
              </a:buClr>
              <a:buSzPts val="3200"/>
            </a:pPr>
            <a:r>
              <a:rPr lang="es-HN" sz="3200" b="1" dirty="0">
                <a:solidFill>
                  <a:schemeClr val="bg1"/>
                </a:solidFill>
                <a:latin typeface="Arial Rounded"/>
              </a:rPr>
              <a:t>8.Recursos Didácticos y </a:t>
            </a:r>
          </a:p>
          <a:p>
            <a:pPr lvl="0">
              <a:buClr>
                <a:srgbClr val="284249"/>
              </a:buClr>
              <a:buSzPts val="3200"/>
            </a:pPr>
            <a:r>
              <a:rPr lang="es-HN" sz="3200" b="1" dirty="0">
                <a:solidFill>
                  <a:schemeClr val="bg1"/>
                </a:solidFill>
                <a:latin typeface="Arial Rounded"/>
              </a:rPr>
              <a:t>Ambientación del Aula</a:t>
            </a:r>
            <a:endParaRPr lang="es-HN" sz="3200" b="1" dirty="0">
              <a:solidFill>
                <a:schemeClr val="bg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E2D57DA9-DB93-4E86-BD09-9A8265F553D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729343" y="1744953"/>
            <a:ext cx="9878376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es-H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Recursos y materiales didácticos</a:t>
            </a:r>
            <a:b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s-H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 concreto:</a:t>
            </a: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Elaboración de recursos lúdicos y manipulativos, como títeres, láminas ilustradas, figuras geométricas y materiales para actividades prácticas. </a:t>
            </a:r>
            <a:b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s-H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Organizadores visuales:</a:t>
            </a: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Diseño de rótulos, carteles y etiquetas para favorecer la organización e identificación de los espacios del aula, como </a:t>
            </a:r>
            <a:r>
              <a:rPr lang="es-HN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“Mis Trabajos”</a:t>
            </a: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b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s-H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Fichas de trabajo:</a:t>
            </a: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Selección y elaboración de guías impresas para reforzar contenidos como vocales, animales, conceptos básicos y habilidades motrices.</a:t>
            </a:r>
            <a:b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es-HN" altLang="es-HN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" name="Google Shape;246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11"/>
          <p:cNvSpPr txBox="1"/>
          <p:nvPr/>
        </p:nvSpPr>
        <p:spPr>
          <a:xfrm>
            <a:off x="-1869690" y="278294"/>
            <a:ext cx="11133667" cy="7789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50250" tIns="75125" rIns="150250" bIns="75125" anchor="b" anchorCtr="0">
            <a:noAutofit/>
          </a:bodyPr>
          <a:lstStyle/>
          <a:p>
            <a:pPr lvl="0" algn="ctr">
              <a:buClr>
                <a:schemeClr val="lt1"/>
              </a:buClr>
              <a:buSzPts val="3200"/>
            </a:pPr>
            <a:r>
              <a:rPr lang="es-ES" sz="2800" b="1" dirty="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9. </a:t>
            </a:r>
            <a:r>
              <a:rPr lang="es-HN" sz="2800" b="1" dirty="0">
                <a:solidFill>
                  <a:schemeClr val="bg1"/>
                </a:solidFill>
                <a:latin typeface="Arial Rounded"/>
              </a:rPr>
              <a:t>Desarrollo de la Práctica y Metodología </a:t>
            </a:r>
          </a:p>
          <a:p>
            <a:pPr lvl="0" algn="ctr">
              <a:buClr>
                <a:schemeClr val="lt1"/>
              </a:buClr>
              <a:buSzPts val="3200"/>
            </a:pPr>
            <a:r>
              <a:rPr lang="es-HN" sz="2800" b="1" dirty="0">
                <a:solidFill>
                  <a:schemeClr val="bg1"/>
                </a:solidFill>
                <a:latin typeface="Arial Rounded"/>
              </a:rPr>
              <a:t>en el Aula</a:t>
            </a:r>
            <a:endParaRPr sz="2800" b="1" dirty="0">
              <a:solidFill>
                <a:schemeClr val="bg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72541F9B-533E-4CD5-8FAF-C774D0ED25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29166" y="1285949"/>
            <a:ext cx="11133667" cy="5293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50000"/>
              </a:lnSpc>
            </a:pPr>
            <a:r>
              <a:rPr lang="es-H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Estrategias lúdicas:</a:t>
            </a: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Implementación del juego, dinámicas y actividades prácticas como eje del aprendizaje, favoreciendo la participación activa de los estudiantes. </a:t>
            </a:r>
          </a:p>
          <a:p>
            <a:pPr lvl="0">
              <a:lnSpc>
                <a:spcPct val="150000"/>
              </a:lnSpc>
            </a:pPr>
            <a:r>
              <a:rPr lang="es-H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Aprendizaje activo:</a:t>
            </a: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Uso de experiencias manipulativas, exploratorias y creativas que permitieron aprender mediante la interacción con materiales y el entorno. </a:t>
            </a:r>
          </a:p>
          <a:p>
            <a:pPr lvl="0">
              <a:lnSpc>
                <a:spcPct val="150000"/>
              </a:lnSpc>
            </a:pPr>
            <a:r>
              <a:rPr lang="es-H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Atención a la diversidad:</a:t>
            </a: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Adaptación de actividades, recursos y acompañamiento según los ritmos, necesidades y estilos de aprendizaje de los estudiantes. </a:t>
            </a:r>
          </a:p>
          <a:p>
            <a:pPr lvl="0">
              <a:lnSpc>
                <a:spcPct val="150000"/>
              </a:lnSpc>
            </a:pPr>
            <a:r>
              <a:rPr lang="es-H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Acompañamiento pedagógico:</a:t>
            </a: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Orientación constante durante las actividades para fortalecer la autonomía, el seguimiento de instrucciones y la adquisición de hábitos. </a:t>
            </a:r>
          </a:p>
          <a:p>
            <a:pPr lvl="0">
              <a:lnSpc>
                <a:spcPct val="150000"/>
              </a:lnSpc>
            </a:pPr>
            <a:r>
              <a:rPr lang="es-H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Convivencia y trabajo colaborativo:</a:t>
            </a: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Desarrollo de actividades grupales dirigidas a fortalecer valores como el respeto, la cooperación, el orden y la convivencia. </a:t>
            </a:r>
          </a:p>
          <a:p>
            <a:pPr lvl="0">
              <a:lnSpc>
                <a:spcPct val="150000"/>
              </a:lnSpc>
            </a:pPr>
            <a:r>
              <a:rPr lang="es-H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Metodología participativa:</a:t>
            </a: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Integración de preguntas, diálogos, juegos, canciones y experiencias significativas para recuperar conocimientos previos y reforzar nuevos aprendizajes.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Google Shape;252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12"/>
          <p:cNvSpPr txBox="1"/>
          <p:nvPr/>
        </p:nvSpPr>
        <p:spPr>
          <a:xfrm>
            <a:off x="181137" y="76756"/>
            <a:ext cx="11133667" cy="7789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50250" tIns="75125" rIns="150250" bIns="75125" anchor="b" anchorCtr="0">
            <a:noAutofit/>
          </a:bodyPr>
          <a:lstStyle/>
          <a:p>
            <a:pPr lvl="0">
              <a:buClr>
                <a:schemeClr val="lt1"/>
              </a:buClr>
              <a:buSzPts val="3200"/>
            </a:pPr>
            <a:r>
              <a:rPr lang="es-ES" sz="3200" b="1" dirty="0">
                <a:solidFill>
                  <a:schemeClr val="lt1"/>
                </a:solidFill>
                <a:latin typeface="Arial Rounded"/>
              </a:rPr>
              <a:t>10.Logros Alcanzados</a:t>
            </a:r>
            <a:endParaRPr sz="5333" b="1" dirty="0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BF067102-064D-474B-8C1F-9F8527A61D8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29166" y="1741478"/>
            <a:ext cx="11133667" cy="3688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H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 lo profesional:</a:t>
            </a: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Fortalecimiento de la identidad docente y de competencias relacionadas con la planificación, gestión del aula, adaptación de estrategias y atención a las necesidades de los estudiantes. 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HN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H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 los estudiantes:</a:t>
            </a: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Avances en autonomía, coordinación motriz, participación, convivencia y trabajo en equipo, junto con el fortalecimiento de aprendizajes mediante experiencias lúdicas y significativas. 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HN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H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 el centro educativo:</a:t>
            </a: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Aporte de recursos didácticos, materiales visuales y ambientes de aprendizaje organizados, contribuyendo al desarrollo de las actividades pedagógicas.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" name="Google Shape;258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59" name="Google Shape;259;p13"/>
          <p:cNvSpPr txBox="1"/>
          <p:nvPr/>
        </p:nvSpPr>
        <p:spPr>
          <a:xfrm>
            <a:off x="-80817" y="100808"/>
            <a:ext cx="11133667" cy="7789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50250" tIns="75125" rIns="150250" bIns="75125" anchor="b" anchorCtr="0">
            <a:noAutofit/>
          </a:bodyPr>
          <a:lstStyle/>
          <a:p>
            <a:pPr lvl="0">
              <a:buClr>
                <a:schemeClr val="lt1"/>
              </a:buClr>
              <a:buSzPts val="3200"/>
            </a:pPr>
            <a:r>
              <a:rPr lang="es-ES" sz="3200" b="1" dirty="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11.Desafíos y Lecciones Aprendidas</a:t>
            </a:r>
            <a:endParaRPr sz="5333" b="1" dirty="0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15" name="Marcador de texto 14">
            <a:extLst>
              <a:ext uri="{FF2B5EF4-FFF2-40B4-BE49-F238E27FC236}">
                <a16:creationId xmlns:a16="http://schemas.microsoft.com/office/drawing/2014/main" id="{A893B351-9699-9394-CAEE-7AB25A4648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565659"/>
            <a:ext cx="10515600" cy="4349749"/>
          </a:xfrm>
        </p:spPr>
        <p:txBody>
          <a:bodyPr/>
          <a:lstStyle/>
          <a:p>
            <a:pPr marL="114300" indent="0">
              <a:lnSpc>
                <a:spcPct val="150000"/>
              </a:lnSpc>
              <a:buNone/>
            </a:pPr>
            <a:r>
              <a:rPr lang="es-H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Desafíos</a:t>
            </a:r>
            <a:endParaRPr lang="es-H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Gestión adecuada del tiempo ante imprevistos del entorno escolar y necesidad de adaptar continuamente las actividades según las situaciones presentadas. </a:t>
            </a:r>
          </a:p>
          <a:p>
            <a:pPr marL="114300" indent="0">
              <a:lnSpc>
                <a:spcPct val="150000"/>
              </a:lnSpc>
              <a:buNone/>
            </a:pPr>
            <a:r>
              <a:rPr lang="es-H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Lecciones aprendidas</a:t>
            </a:r>
            <a:endParaRPr lang="es-H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H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Afectividad y aprendizaje:</a:t>
            </a: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Reconocimiento de la importancia del vínculo afectivo, la comunicación y un ambiente de confianza para favorecer el aprendizaje en la primera infancia. </a:t>
            </a:r>
          </a:p>
          <a:p>
            <a:pPr lvl="0">
              <a:lnSpc>
                <a:spcPct val="150000"/>
              </a:lnSpc>
            </a:pPr>
            <a:r>
              <a:rPr lang="es-H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Flexibilidad pedagógica:</a:t>
            </a: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Importancia de adaptar la planificación, las estrategias y los recursos de acuerdo con las necesidades, ritmos y respuestas de los estudiantes. </a:t>
            </a:r>
          </a:p>
          <a:p>
            <a:pPr lvl="0">
              <a:lnSpc>
                <a:spcPct val="150000"/>
              </a:lnSpc>
            </a:pPr>
            <a:r>
              <a:rPr lang="es-H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Preparación docente:</a:t>
            </a:r>
            <a:r>
              <a:rPr lang="es-H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Necesidad de anticipar diferentes situaciones y contar con materiales y alternativas que permitan dar continuidad a las experiencias de aprendizaje.</a:t>
            </a:r>
          </a:p>
          <a:p>
            <a:endParaRPr lang="es-E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" name="Google Shape;264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14"/>
          <p:cNvSpPr txBox="1"/>
          <p:nvPr/>
        </p:nvSpPr>
        <p:spPr>
          <a:xfrm>
            <a:off x="178184" y="141933"/>
            <a:ext cx="11133667" cy="7789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50250" tIns="75125" rIns="150250" bIns="75125" anchor="b" anchorCtr="0">
            <a:noAutofit/>
          </a:bodyPr>
          <a:lstStyle/>
          <a:p>
            <a:pPr lvl="0">
              <a:buClr>
                <a:schemeClr val="lt1"/>
              </a:buClr>
              <a:buSzPts val="3200"/>
            </a:pPr>
            <a:r>
              <a:rPr lang="es-ES" sz="3200" b="1" dirty="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12.Conclusiones</a:t>
            </a:r>
            <a:endParaRPr sz="5333" b="1" dirty="0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2A71E3B-5E30-4B4B-A3C6-E5D44AD0AADE}"/>
              </a:ext>
            </a:extLst>
          </p:cNvPr>
          <p:cNvSpPr/>
          <p:nvPr/>
        </p:nvSpPr>
        <p:spPr>
          <a:xfrm>
            <a:off x="477019" y="1745718"/>
            <a:ext cx="11237961" cy="3366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HN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 práctica permitió integrar los conocimientos teóricos con la realidad educativa de Prebásica, fortaleciendo la planificación, flexibilidad y sensibilidad docente. 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HN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HN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 uso del juego, materiales concretos y metodologías activas favoreció la atención, motivación, desarrollo psicomotor y convivencia de los estudiantes. 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HN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HN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 acompañamiento y la reflexión continua fortalecieron las competencias profesionales, permitiendo reconocer fortalezas y aspectos de mejora en la labor docente.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" name="Google Shape;270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15"/>
          <p:cNvSpPr txBox="1"/>
          <p:nvPr/>
        </p:nvSpPr>
        <p:spPr>
          <a:xfrm>
            <a:off x="178185" y="212174"/>
            <a:ext cx="11133667" cy="7789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50250" tIns="75125" rIns="150250" bIns="75125" anchor="b" anchorCtr="0">
            <a:noAutofit/>
          </a:bodyPr>
          <a:lstStyle/>
          <a:p>
            <a:pPr lvl="0">
              <a:buClr>
                <a:schemeClr val="lt1"/>
              </a:buClr>
              <a:buSzPts val="3200"/>
            </a:pPr>
            <a:r>
              <a:rPr lang="es-ES" sz="3200" b="1" dirty="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13.</a:t>
            </a:r>
            <a:r>
              <a:rPr lang="es-HN" sz="3200" b="1" dirty="0">
                <a:solidFill>
                  <a:schemeClr val="bg1"/>
                </a:solidFill>
                <a:latin typeface="Arial Rounded"/>
              </a:rPr>
              <a:t>Recomendaciones</a:t>
            </a:r>
            <a:r>
              <a:rPr lang="es-ES" sz="3200" b="1" dirty="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endParaRPr sz="5333" b="1" dirty="0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C0B7B33A-E1F5-4E1B-8579-5827C321E6C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29166" y="2090172"/>
            <a:ext cx="11133667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HN" altLang="es-HN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la UPNFM:</a:t>
            </a:r>
            <a:r>
              <a:rPr kumimoji="0" lang="es-HN" altLang="es-HN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Continuar fortaleciendo los talleres prácticos de elaboración de recursos didácticos previo al inicio de la práctica.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s-HN" altLang="es-HN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HN" altLang="es-HN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 CEPBG "Nacional":</a:t>
            </a:r>
            <a:r>
              <a:rPr kumimoji="0" lang="es-HN" altLang="es-HN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Mantener la articulación y apertura con las estudiantes en práctica para enriquecer los proyectos pedagógicos.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s-HN" altLang="es-HN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HN" altLang="es-HN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Futuros Practicantes:</a:t>
            </a:r>
            <a:r>
              <a:rPr kumimoji="0" lang="es-HN" altLang="es-HN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Planificar de forma anticipada los recursos gráficos e interactivos y priorizar la educación socioafectiva desde el primer día.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>
          <a:extLst>
            <a:ext uri="{FF2B5EF4-FFF2-40B4-BE49-F238E27FC236}">
              <a16:creationId xmlns:a16="http://schemas.microsoft.com/office/drawing/2014/main" id="{B1DD0B9E-1C57-3ADA-80EB-26B669F762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" name="Google Shape;270;p15">
            <a:extLst>
              <a:ext uri="{FF2B5EF4-FFF2-40B4-BE49-F238E27FC236}">
                <a16:creationId xmlns:a16="http://schemas.microsoft.com/office/drawing/2014/main" id="{8E47A85D-3F4A-1EBC-ED54-0D9CDC680E4A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15">
            <a:extLst>
              <a:ext uri="{FF2B5EF4-FFF2-40B4-BE49-F238E27FC236}">
                <a16:creationId xmlns:a16="http://schemas.microsoft.com/office/drawing/2014/main" id="{E13254E7-3080-E7CF-ED79-9800F0CA0307}"/>
              </a:ext>
            </a:extLst>
          </p:cNvPr>
          <p:cNvSpPr txBox="1"/>
          <p:nvPr/>
        </p:nvSpPr>
        <p:spPr>
          <a:xfrm>
            <a:off x="178185" y="212174"/>
            <a:ext cx="11133667" cy="7789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50250" tIns="75125" rIns="150250" bIns="75125" anchor="b" anchorCtr="0">
            <a:noAutofit/>
          </a:bodyPr>
          <a:lstStyle/>
          <a:p>
            <a:pPr lvl="0">
              <a:buClr>
                <a:schemeClr val="lt1"/>
              </a:buClr>
              <a:buSzPts val="3200"/>
            </a:pPr>
            <a:r>
              <a:rPr lang="es-ES" sz="3200" b="1" dirty="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14.</a:t>
            </a:r>
            <a:r>
              <a:rPr lang="es-HN" sz="3200" b="1" dirty="0">
                <a:solidFill>
                  <a:schemeClr val="bg1"/>
                </a:solidFill>
                <a:latin typeface="Arial Rounded"/>
              </a:rPr>
              <a:t>Anexos</a:t>
            </a:r>
            <a:r>
              <a:rPr lang="es-ES" sz="3200" b="1" dirty="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endParaRPr sz="5333" b="1" dirty="0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586C02C5-97FD-0A41-9985-4E011E61DA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6729" y="6031588"/>
            <a:ext cx="2836576" cy="378660"/>
          </a:xfrm>
        </p:spPr>
        <p:txBody>
          <a:bodyPr/>
          <a:lstStyle/>
          <a:p>
            <a:pPr marL="114300" indent="0" algn="ctr">
              <a:buNone/>
            </a:pPr>
            <a:r>
              <a:rPr lang="es-HN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Reforzamiento gráfico de las vocales.</a:t>
            </a:r>
            <a:r>
              <a:rPr lang="es-H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114300" indent="0">
              <a:buNone/>
            </a:pPr>
            <a:endParaRPr lang="es-HN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E4A7220-0939-5882-D23C-7CAFE1328F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1675534"/>
            <a:ext cx="2836576" cy="3782101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96E7A927-4865-1D66-7B6F-5302534456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5413" y="1433677"/>
            <a:ext cx="3459209" cy="4597911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3460030F-E39F-10A1-AC5D-159344D092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15259" y="1675534"/>
            <a:ext cx="2836577" cy="3782101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2C8E73FE-4994-F896-AB5C-35477E5B24FE}"/>
              </a:ext>
            </a:extLst>
          </p:cNvPr>
          <p:cNvSpPr txBox="1"/>
          <p:nvPr/>
        </p:nvSpPr>
        <p:spPr>
          <a:xfrm>
            <a:off x="7670977" y="5612704"/>
            <a:ext cx="312756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HN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Grafomotricidad y reconocimiento numérico.</a:t>
            </a:r>
          </a:p>
        </p:txBody>
      </p:sp>
      <p:sp>
        <p:nvSpPr>
          <p:cNvPr id="16" name="Marcador de texto 1">
            <a:extLst>
              <a:ext uri="{FF2B5EF4-FFF2-40B4-BE49-F238E27FC236}">
                <a16:creationId xmlns:a16="http://schemas.microsoft.com/office/drawing/2014/main" id="{E4E3B6E2-E192-0034-1581-44BEEA7BCD53}"/>
              </a:ext>
            </a:extLst>
          </p:cNvPr>
          <p:cNvSpPr txBox="1">
            <a:spLocks/>
          </p:cNvSpPr>
          <p:nvPr/>
        </p:nvSpPr>
        <p:spPr>
          <a:xfrm>
            <a:off x="838200" y="5423374"/>
            <a:ext cx="2836576" cy="37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733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733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es-HN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Reconocimiento de los animales.</a:t>
            </a:r>
            <a:endParaRPr lang="es-HN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>
              <a:buFont typeface="Arial"/>
              <a:buNone/>
            </a:pPr>
            <a:endParaRPr lang="es-HN" dirty="0"/>
          </a:p>
        </p:txBody>
      </p:sp>
    </p:spTree>
    <p:extLst>
      <p:ext uri="{BB962C8B-B14F-4D97-AF65-F5344CB8AC3E}">
        <p14:creationId xmlns:p14="http://schemas.microsoft.com/office/powerpoint/2010/main" val="23250789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>
          <a:extLst>
            <a:ext uri="{FF2B5EF4-FFF2-40B4-BE49-F238E27FC236}">
              <a16:creationId xmlns:a16="http://schemas.microsoft.com/office/drawing/2014/main" id="{3CC4E6F6-3373-BD8E-75B4-C24ABB0589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" name="Google Shape;270;p15">
            <a:extLst>
              <a:ext uri="{FF2B5EF4-FFF2-40B4-BE49-F238E27FC236}">
                <a16:creationId xmlns:a16="http://schemas.microsoft.com/office/drawing/2014/main" id="{FC791DAF-1154-3CE7-0470-115853D508B0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15">
            <a:extLst>
              <a:ext uri="{FF2B5EF4-FFF2-40B4-BE49-F238E27FC236}">
                <a16:creationId xmlns:a16="http://schemas.microsoft.com/office/drawing/2014/main" id="{FC4746A5-B873-4FEE-38E6-EDE09E6DB10F}"/>
              </a:ext>
            </a:extLst>
          </p:cNvPr>
          <p:cNvSpPr txBox="1"/>
          <p:nvPr/>
        </p:nvSpPr>
        <p:spPr>
          <a:xfrm>
            <a:off x="178185" y="212174"/>
            <a:ext cx="11133667" cy="7789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50250" tIns="75125" rIns="150250" bIns="75125" anchor="b" anchorCtr="0">
            <a:noAutofit/>
          </a:bodyPr>
          <a:lstStyle/>
          <a:p>
            <a:pPr lvl="0">
              <a:buClr>
                <a:schemeClr val="lt1"/>
              </a:buClr>
              <a:buSzPts val="3200"/>
            </a:pPr>
            <a:r>
              <a:rPr lang="es-ES" sz="3200" b="1" dirty="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14.</a:t>
            </a:r>
            <a:r>
              <a:rPr lang="es-HN" sz="3200" b="1" dirty="0">
                <a:solidFill>
                  <a:schemeClr val="bg1"/>
                </a:solidFill>
                <a:latin typeface="Arial Rounded"/>
              </a:rPr>
              <a:t>Anexos</a:t>
            </a:r>
            <a:r>
              <a:rPr lang="es-ES" sz="3200" b="1" dirty="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endParaRPr sz="5333" b="1" dirty="0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D1E2EE51-1575-67A9-B707-5024F40268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341" y="2126530"/>
            <a:ext cx="3462433" cy="260494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0627B2B6-599F-87AB-2647-6DAE34180B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2096" y="2126530"/>
            <a:ext cx="3480504" cy="260494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F2BF98FE-2811-FCFD-A191-2023F7D85C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70315" y="1534104"/>
            <a:ext cx="3259239" cy="4345652"/>
          </a:xfrm>
          <a:prstGeom prst="rect">
            <a:avLst/>
          </a:prstGeom>
        </p:spPr>
      </p:pic>
      <p:sp>
        <p:nvSpPr>
          <p:cNvPr id="14" name="Marcador de texto 1">
            <a:extLst>
              <a:ext uri="{FF2B5EF4-FFF2-40B4-BE49-F238E27FC236}">
                <a16:creationId xmlns:a16="http://schemas.microsoft.com/office/drawing/2014/main" id="{6264BA84-4E67-0AC9-2B75-E2A909EC64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77712" y="5879756"/>
            <a:ext cx="2836576" cy="378660"/>
          </a:xfrm>
        </p:spPr>
        <p:txBody>
          <a:bodyPr/>
          <a:lstStyle/>
          <a:p>
            <a:pPr marL="114300" indent="0" algn="ctr">
              <a:buNone/>
            </a:pPr>
            <a:r>
              <a:rPr lang="es-HN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Reconocimiento del esquema corporal.</a:t>
            </a:r>
            <a:endParaRPr lang="es-HN" dirty="0"/>
          </a:p>
        </p:txBody>
      </p:sp>
      <p:sp>
        <p:nvSpPr>
          <p:cNvPr id="15" name="Marcador de texto 1">
            <a:extLst>
              <a:ext uri="{FF2B5EF4-FFF2-40B4-BE49-F238E27FC236}">
                <a16:creationId xmlns:a16="http://schemas.microsoft.com/office/drawing/2014/main" id="{3EFC3AC4-828F-381B-7FD9-5612F208F008}"/>
              </a:ext>
            </a:extLst>
          </p:cNvPr>
          <p:cNvSpPr txBox="1">
            <a:spLocks/>
          </p:cNvSpPr>
          <p:nvPr/>
        </p:nvSpPr>
        <p:spPr>
          <a:xfrm>
            <a:off x="908269" y="4731470"/>
            <a:ext cx="2836576" cy="37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733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733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es-HN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Desarrollo de la motricidad fina.</a:t>
            </a:r>
            <a:endParaRPr lang="es-HN" dirty="0"/>
          </a:p>
        </p:txBody>
      </p:sp>
      <p:sp>
        <p:nvSpPr>
          <p:cNvPr id="16" name="Marcador de texto 1">
            <a:extLst>
              <a:ext uri="{FF2B5EF4-FFF2-40B4-BE49-F238E27FC236}">
                <a16:creationId xmlns:a16="http://schemas.microsoft.com/office/drawing/2014/main" id="{F060F89F-8994-D93A-F042-CF74A368B96C}"/>
              </a:ext>
            </a:extLst>
          </p:cNvPr>
          <p:cNvSpPr txBox="1">
            <a:spLocks/>
          </p:cNvSpPr>
          <p:nvPr/>
        </p:nvSpPr>
        <p:spPr>
          <a:xfrm>
            <a:off x="8335092" y="4731470"/>
            <a:ext cx="3094511" cy="37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733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733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es-HN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Socialización del trabajo sobre la familia.</a:t>
            </a:r>
            <a:endParaRPr lang="es-HN" dirty="0"/>
          </a:p>
        </p:txBody>
      </p:sp>
    </p:spTree>
    <p:extLst>
      <p:ext uri="{BB962C8B-B14F-4D97-AF65-F5344CB8AC3E}">
        <p14:creationId xmlns:p14="http://schemas.microsoft.com/office/powerpoint/2010/main" val="11929209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>
          <a:extLst>
            <a:ext uri="{FF2B5EF4-FFF2-40B4-BE49-F238E27FC236}">
              <a16:creationId xmlns:a16="http://schemas.microsoft.com/office/drawing/2014/main" id="{267ADFF6-DC77-9BBD-1E41-C4B0AE53E8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" name="Google Shape;270;p15">
            <a:extLst>
              <a:ext uri="{FF2B5EF4-FFF2-40B4-BE49-F238E27FC236}">
                <a16:creationId xmlns:a16="http://schemas.microsoft.com/office/drawing/2014/main" id="{8C4B6430-5745-FBFC-B0F1-4590FED7E96A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15">
            <a:extLst>
              <a:ext uri="{FF2B5EF4-FFF2-40B4-BE49-F238E27FC236}">
                <a16:creationId xmlns:a16="http://schemas.microsoft.com/office/drawing/2014/main" id="{699A1E48-59A7-32C3-74FA-889E3A86F1A0}"/>
              </a:ext>
            </a:extLst>
          </p:cNvPr>
          <p:cNvSpPr txBox="1"/>
          <p:nvPr/>
        </p:nvSpPr>
        <p:spPr>
          <a:xfrm>
            <a:off x="178185" y="212174"/>
            <a:ext cx="11133667" cy="7789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50250" tIns="75125" rIns="150250" bIns="75125" anchor="b" anchorCtr="0">
            <a:noAutofit/>
          </a:bodyPr>
          <a:lstStyle/>
          <a:p>
            <a:pPr lvl="0">
              <a:buClr>
                <a:schemeClr val="lt1"/>
              </a:buClr>
              <a:buSzPts val="3200"/>
            </a:pPr>
            <a:r>
              <a:rPr lang="es-ES" sz="3200" b="1" dirty="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14.</a:t>
            </a:r>
            <a:r>
              <a:rPr lang="es-HN" sz="3200" b="1" dirty="0">
                <a:solidFill>
                  <a:schemeClr val="bg1"/>
                </a:solidFill>
                <a:latin typeface="Arial Rounded"/>
              </a:rPr>
              <a:t>Anexos</a:t>
            </a:r>
            <a:r>
              <a:rPr lang="es-ES" sz="3200" b="1" dirty="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endParaRPr sz="5333" b="1" dirty="0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35FB06B-3EFA-98A5-FE42-1F1E143A37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760" y="1980507"/>
            <a:ext cx="2757254" cy="367633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5C52EF0F-763D-564B-8E02-518520596B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92774" y="1787419"/>
            <a:ext cx="5406452" cy="4054839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55F67A6B-6D9D-61B0-5480-5F9B21B5EA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16986" y="1972831"/>
            <a:ext cx="2757254" cy="3684014"/>
          </a:xfrm>
          <a:prstGeom prst="rect">
            <a:avLst/>
          </a:prstGeom>
        </p:spPr>
      </p:pic>
      <p:sp>
        <p:nvSpPr>
          <p:cNvPr id="17" name="Marcador de texto 1">
            <a:extLst>
              <a:ext uri="{FF2B5EF4-FFF2-40B4-BE49-F238E27FC236}">
                <a16:creationId xmlns:a16="http://schemas.microsoft.com/office/drawing/2014/main" id="{F2A8F7C1-2220-3771-5DC3-77977B2ACCCB}"/>
              </a:ext>
            </a:extLst>
          </p:cNvPr>
          <p:cNvSpPr txBox="1">
            <a:spLocks/>
          </p:cNvSpPr>
          <p:nvPr/>
        </p:nvSpPr>
        <p:spPr>
          <a:xfrm>
            <a:off x="317760" y="5652928"/>
            <a:ext cx="2836576" cy="37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733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733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es-HN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Creación de un acuario mediante material concreto.</a:t>
            </a:r>
            <a:endParaRPr lang="es-HN" dirty="0"/>
          </a:p>
        </p:txBody>
      </p:sp>
      <p:sp>
        <p:nvSpPr>
          <p:cNvPr id="19" name="Marcador de texto 1">
            <a:extLst>
              <a:ext uri="{FF2B5EF4-FFF2-40B4-BE49-F238E27FC236}">
                <a16:creationId xmlns:a16="http://schemas.microsoft.com/office/drawing/2014/main" id="{53DDE885-C9F5-A83B-C18E-1A8D4E85D4D3}"/>
              </a:ext>
            </a:extLst>
          </p:cNvPr>
          <p:cNvSpPr txBox="1">
            <a:spLocks/>
          </p:cNvSpPr>
          <p:nvPr/>
        </p:nvSpPr>
        <p:spPr>
          <a:xfrm>
            <a:off x="4309906" y="5971469"/>
            <a:ext cx="3611849" cy="37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733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733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es-HN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Desarrollo de motricidad fina mediante el plegado.</a:t>
            </a:r>
            <a:endParaRPr lang="es-HN" dirty="0"/>
          </a:p>
        </p:txBody>
      </p:sp>
      <p:sp>
        <p:nvSpPr>
          <p:cNvPr id="21" name="Marcador de texto 1">
            <a:extLst>
              <a:ext uri="{FF2B5EF4-FFF2-40B4-BE49-F238E27FC236}">
                <a16:creationId xmlns:a16="http://schemas.microsoft.com/office/drawing/2014/main" id="{5D74822E-9324-C752-5363-702EC41A2F39}"/>
              </a:ext>
            </a:extLst>
          </p:cNvPr>
          <p:cNvSpPr txBox="1">
            <a:spLocks/>
          </p:cNvSpPr>
          <p:nvPr/>
        </p:nvSpPr>
        <p:spPr>
          <a:xfrm>
            <a:off x="9077325" y="5652928"/>
            <a:ext cx="2836576" cy="37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733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733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es-HN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Explorando con pintura.</a:t>
            </a:r>
            <a:endParaRPr lang="es-HN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>
              <a:buFont typeface="Arial"/>
              <a:buNone/>
            </a:pPr>
            <a:endParaRPr lang="es-HN" dirty="0"/>
          </a:p>
        </p:txBody>
      </p:sp>
    </p:spTree>
    <p:extLst>
      <p:ext uri="{BB962C8B-B14F-4D97-AF65-F5344CB8AC3E}">
        <p14:creationId xmlns:p14="http://schemas.microsoft.com/office/powerpoint/2010/main" val="37839353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>
          <a:extLst>
            <a:ext uri="{FF2B5EF4-FFF2-40B4-BE49-F238E27FC236}">
              <a16:creationId xmlns:a16="http://schemas.microsoft.com/office/drawing/2014/main" id="{3A0B9354-1FD8-5F2C-04EB-404B45DBFD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" name="Google Shape;270;p15">
            <a:extLst>
              <a:ext uri="{FF2B5EF4-FFF2-40B4-BE49-F238E27FC236}">
                <a16:creationId xmlns:a16="http://schemas.microsoft.com/office/drawing/2014/main" id="{CEF04717-D210-0231-522E-E8E59DA54627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15">
            <a:extLst>
              <a:ext uri="{FF2B5EF4-FFF2-40B4-BE49-F238E27FC236}">
                <a16:creationId xmlns:a16="http://schemas.microsoft.com/office/drawing/2014/main" id="{17C16347-69CE-442C-C8A7-95662A76EC7C}"/>
              </a:ext>
            </a:extLst>
          </p:cNvPr>
          <p:cNvSpPr txBox="1"/>
          <p:nvPr/>
        </p:nvSpPr>
        <p:spPr>
          <a:xfrm>
            <a:off x="178185" y="212174"/>
            <a:ext cx="11133667" cy="7789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50250" tIns="75125" rIns="150250" bIns="75125" anchor="b" anchorCtr="0">
            <a:noAutofit/>
          </a:bodyPr>
          <a:lstStyle/>
          <a:p>
            <a:pPr lvl="0">
              <a:buClr>
                <a:schemeClr val="lt1"/>
              </a:buClr>
              <a:buSzPts val="3200"/>
            </a:pPr>
            <a:r>
              <a:rPr lang="es-ES" sz="3200" b="1" dirty="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14.</a:t>
            </a:r>
            <a:r>
              <a:rPr lang="es-HN" sz="3200" b="1" dirty="0">
                <a:solidFill>
                  <a:schemeClr val="bg1"/>
                </a:solidFill>
                <a:latin typeface="Arial Rounded"/>
              </a:rPr>
              <a:t>Anexos</a:t>
            </a:r>
            <a:r>
              <a:rPr lang="es-ES" sz="3200" b="1" dirty="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endParaRPr sz="5333" b="1" dirty="0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0FA5165-BAB2-E3E1-8ECA-05EE0BBDD8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1101" y="1891353"/>
            <a:ext cx="3029798" cy="403973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A5C7DE90-BBB3-C1CA-47A4-94C867DA63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965" y="2423506"/>
            <a:ext cx="4002793" cy="3002095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FD5954D6-8D19-4A62-FD3B-60042D0F4A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85242" y="2429246"/>
            <a:ext cx="4003481" cy="2996355"/>
          </a:xfrm>
          <a:prstGeom prst="rect">
            <a:avLst/>
          </a:prstGeom>
        </p:spPr>
      </p:pic>
      <p:sp>
        <p:nvSpPr>
          <p:cNvPr id="13" name="Marcador de texto 1">
            <a:extLst>
              <a:ext uri="{FF2B5EF4-FFF2-40B4-BE49-F238E27FC236}">
                <a16:creationId xmlns:a16="http://schemas.microsoft.com/office/drawing/2014/main" id="{52723019-C0E5-73E4-EB95-CB535691A77C}"/>
              </a:ext>
            </a:extLst>
          </p:cNvPr>
          <p:cNvSpPr txBox="1">
            <a:spLocks/>
          </p:cNvSpPr>
          <p:nvPr/>
        </p:nvSpPr>
        <p:spPr>
          <a:xfrm>
            <a:off x="987073" y="5425601"/>
            <a:ext cx="2836576" cy="37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733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733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es-HN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Participación en juego imitativo.</a:t>
            </a:r>
            <a:endParaRPr lang="es-HN" dirty="0"/>
          </a:p>
        </p:txBody>
      </p:sp>
      <p:sp>
        <p:nvSpPr>
          <p:cNvPr id="15" name="Marcador de texto 1">
            <a:extLst>
              <a:ext uri="{FF2B5EF4-FFF2-40B4-BE49-F238E27FC236}">
                <a16:creationId xmlns:a16="http://schemas.microsoft.com/office/drawing/2014/main" id="{F46DB2F9-37A3-0ADB-68A4-0ACC11DAF0A2}"/>
              </a:ext>
            </a:extLst>
          </p:cNvPr>
          <p:cNvSpPr txBox="1">
            <a:spLocks/>
          </p:cNvSpPr>
          <p:nvPr/>
        </p:nvSpPr>
        <p:spPr>
          <a:xfrm>
            <a:off x="4677712" y="5931083"/>
            <a:ext cx="2836576" cy="37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733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733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es-HN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Pesca de animales acuáticos para su reconocimiento.</a:t>
            </a:r>
            <a:endParaRPr lang="es-HN" dirty="0"/>
          </a:p>
        </p:txBody>
      </p:sp>
      <p:sp>
        <p:nvSpPr>
          <p:cNvPr id="17" name="Marcador de texto 1">
            <a:extLst>
              <a:ext uri="{FF2B5EF4-FFF2-40B4-BE49-F238E27FC236}">
                <a16:creationId xmlns:a16="http://schemas.microsoft.com/office/drawing/2014/main" id="{DB1EA5B0-3CF0-29B5-1146-21F1A7432124}"/>
              </a:ext>
            </a:extLst>
          </p:cNvPr>
          <p:cNvSpPr txBox="1">
            <a:spLocks/>
          </p:cNvSpPr>
          <p:nvPr/>
        </p:nvSpPr>
        <p:spPr>
          <a:xfrm>
            <a:off x="8368351" y="5425601"/>
            <a:ext cx="2836576" cy="37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733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733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es-HN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Aplicación de la técnica no gráfica del troceado.</a:t>
            </a:r>
            <a:endParaRPr lang="es-HN" dirty="0"/>
          </a:p>
        </p:txBody>
      </p:sp>
    </p:spTree>
    <p:extLst>
      <p:ext uri="{BB962C8B-B14F-4D97-AF65-F5344CB8AC3E}">
        <p14:creationId xmlns:p14="http://schemas.microsoft.com/office/powerpoint/2010/main" val="471421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>
          <a:extLst>
            <a:ext uri="{FF2B5EF4-FFF2-40B4-BE49-F238E27FC236}">
              <a16:creationId xmlns:a16="http://schemas.microsoft.com/office/drawing/2014/main" id="{976E4143-2343-7E26-22BE-72924A4EB1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" name="Google Shape;270;p15">
            <a:extLst>
              <a:ext uri="{FF2B5EF4-FFF2-40B4-BE49-F238E27FC236}">
                <a16:creationId xmlns:a16="http://schemas.microsoft.com/office/drawing/2014/main" id="{FA41AFCF-A20C-C970-80A0-4304D601B7A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15">
            <a:extLst>
              <a:ext uri="{FF2B5EF4-FFF2-40B4-BE49-F238E27FC236}">
                <a16:creationId xmlns:a16="http://schemas.microsoft.com/office/drawing/2014/main" id="{641F73BF-3748-6490-83C8-B97E564B30BE}"/>
              </a:ext>
            </a:extLst>
          </p:cNvPr>
          <p:cNvSpPr txBox="1"/>
          <p:nvPr/>
        </p:nvSpPr>
        <p:spPr>
          <a:xfrm>
            <a:off x="178185" y="212174"/>
            <a:ext cx="11133667" cy="7789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50250" tIns="75125" rIns="150250" bIns="75125" anchor="b" anchorCtr="0">
            <a:noAutofit/>
          </a:bodyPr>
          <a:lstStyle/>
          <a:p>
            <a:pPr lvl="0">
              <a:buClr>
                <a:schemeClr val="lt1"/>
              </a:buClr>
              <a:buSzPts val="3200"/>
            </a:pPr>
            <a:r>
              <a:rPr lang="es-ES" sz="3200" b="1" dirty="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14.</a:t>
            </a:r>
            <a:r>
              <a:rPr lang="es-HN" sz="3200" b="1" dirty="0">
                <a:solidFill>
                  <a:schemeClr val="bg1"/>
                </a:solidFill>
                <a:latin typeface="Arial Rounded"/>
              </a:rPr>
              <a:t>Anexos</a:t>
            </a:r>
            <a:r>
              <a:rPr lang="es-ES" sz="3200" b="1" dirty="0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endParaRPr sz="5333" b="1" dirty="0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13" name="Marcador de texto 1">
            <a:extLst>
              <a:ext uri="{FF2B5EF4-FFF2-40B4-BE49-F238E27FC236}">
                <a16:creationId xmlns:a16="http://schemas.microsoft.com/office/drawing/2014/main" id="{5122533D-AEE4-83A3-0708-A981A411F352}"/>
              </a:ext>
            </a:extLst>
          </p:cNvPr>
          <p:cNvSpPr txBox="1">
            <a:spLocks/>
          </p:cNvSpPr>
          <p:nvPr/>
        </p:nvSpPr>
        <p:spPr>
          <a:xfrm>
            <a:off x="987073" y="5857804"/>
            <a:ext cx="2836576" cy="646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733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733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es-HN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Recursos gráficos para la organización del aula.</a:t>
            </a:r>
            <a:endParaRPr lang="es-HN" dirty="0"/>
          </a:p>
        </p:txBody>
      </p:sp>
      <p:sp>
        <p:nvSpPr>
          <p:cNvPr id="15" name="Marcador de texto 1">
            <a:extLst>
              <a:ext uri="{FF2B5EF4-FFF2-40B4-BE49-F238E27FC236}">
                <a16:creationId xmlns:a16="http://schemas.microsoft.com/office/drawing/2014/main" id="{FFBD4A16-5120-97BB-50CB-B0FD90CCAE60}"/>
              </a:ext>
            </a:extLst>
          </p:cNvPr>
          <p:cNvSpPr txBox="1">
            <a:spLocks/>
          </p:cNvSpPr>
          <p:nvPr/>
        </p:nvSpPr>
        <p:spPr>
          <a:xfrm>
            <a:off x="4677712" y="5480926"/>
            <a:ext cx="2836576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733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733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pt-BR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Materiales audiovisuales e ilustrativos para abordar contenidos.</a:t>
            </a:r>
            <a:endParaRPr lang="es-HN" dirty="0"/>
          </a:p>
        </p:txBody>
      </p:sp>
      <p:sp>
        <p:nvSpPr>
          <p:cNvPr id="17" name="Marcador de texto 1">
            <a:extLst>
              <a:ext uri="{FF2B5EF4-FFF2-40B4-BE49-F238E27FC236}">
                <a16:creationId xmlns:a16="http://schemas.microsoft.com/office/drawing/2014/main" id="{20120CED-111B-5720-37E4-012B8E38C3DE}"/>
              </a:ext>
            </a:extLst>
          </p:cNvPr>
          <p:cNvSpPr txBox="1">
            <a:spLocks/>
          </p:cNvSpPr>
          <p:nvPr/>
        </p:nvSpPr>
        <p:spPr>
          <a:xfrm>
            <a:off x="8368351" y="5748556"/>
            <a:ext cx="2836576" cy="37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733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733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es-HN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Uso de recursos lúdicos y manipulativos.</a:t>
            </a:r>
            <a:endParaRPr lang="es-HN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2EF1BEAE-90F7-353F-005A-AB9EAA888B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8292" y="1812310"/>
            <a:ext cx="2214138" cy="3936246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E76A0616-2B33-650C-16F7-E23EAF54FF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69895" y="2185854"/>
            <a:ext cx="4252210" cy="3189158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C83A6890-FF1B-D597-CD35-98F3E7347E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62754" y="1812311"/>
            <a:ext cx="2642173" cy="3936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5920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" name="Google Shape;276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77" name="Google Shape;277;p16"/>
          <p:cNvSpPr txBox="1"/>
          <p:nvPr/>
        </p:nvSpPr>
        <p:spPr>
          <a:xfrm>
            <a:off x="615931" y="2151727"/>
            <a:ext cx="10960138" cy="2554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8000" dirty="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¡Por su atención, 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8000" dirty="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muchas gracias!</a:t>
            </a: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1860</Words>
  <Application>Microsoft Office PowerPoint</Application>
  <PresentationFormat>Panorámica</PresentationFormat>
  <Paragraphs>167</Paragraphs>
  <Slides>23</Slides>
  <Notes>23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33" baseType="lpstr">
      <vt:lpstr>Times New Roman</vt:lpstr>
      <vt:lpstr>Arial</vt:lpstr>
      <vt:lpstr>Gill Sans</vt:lpstr>
      <vt:lpstr>Arial Rounded</vt:lpstr>
      <vt:lpstr>Dancing Script</vt:lpstr>
      <vt:lpstr>Century Gothic</vt:lpstr>
      <vt:lpstr>Calibri</vt:lpstr>
      <vt:lpstr>Overlock</vt:lpstr>
      <vt:lpstr>1_Tema de Office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Herramientas utilizadas: -Recursos gráficos digitalizados para la rotulación y organización del aula. -Materiales audiovisuales e ilustrativos para abordar contenidos de fauna y naturaleza. -Imágenes, videos y apoyos visuales para reforzar los contenidos desarrollados.  Impacto en el aula: -Mayor interés, atención y participación de los estudiantes. -Estimulación visual y auditiva durante las actividades. -Mejor comprensión y retención de conceptos básicos. -Experiencias de aprendizaje más dinámicas y significativas.</vt:lpstr>
      <vt:lpstr>Recursos y materiales didácticos  -Material concreto: Elaboración de recursos lúdicos y manipulativos, como títeres, láminas ilustradas, figuras geométricas y materiales para actividades prácticas.   -Organizadores visuales: Diseño de rótulos, carteles y etiquetas para favorecer la organización e identificación de los espacios del aula, como “Mis Trabajos”.   -Fichas de trabajo: Selección y elaboración de guías impresas para reforzar contenidos como vocales, animales, conceptos básicos y habilidades motrices.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Wanda Gamez</dc:creator>
  <cp:lastModifiedBy>Alejandra Daniela Zelaya Narváez</cp:lastModifiedBy>
  <cp:revision>9</cp:revision>
  <dcterms:created xsi:type="dcterms:W3CDTF">2024-03-13T19:42:18Z</dcterms:created>
  <dcterms:modified xsi:type="dcterms:W3CDTF">2026-08-17T02:23:16Z</dcterms:modified>
</cp:coreProperties>
</file>